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TT Commons Pro Bold" charset="1" panose="020B0103030102020204"/>
      <p:regular r:id="rId20"/>
    </p:embeddedFont>
    <p:embeddedFont>
      <p:font typeface="Inter Ultra-Bold" charset="1" panose="02000503000000020004"/>
      <p:regular r:id="rId21"/>
    </p:embeddedFont>
    <p:embeddedFont>
      <p:font typeface="Francois One" charset="1" panose="02000503040000020004"/>
      <p:regular r:id="rId22"/>
    </p:embeddedFont>
    <p:embeddedFont>
      <p:font typeface="Inter Italics" charset="1" panose="020B0502030000000004"/>
      <p:regular r:id="rId23"/>
    </p:embeddedFont>
    <p:embeddedFont>
      <p:font typeface="Montserrat Ultra-Bold" charset="1" panose="00000900000000000000"/>
      <p:regular r:id="rId24"/>
    </p:embeddedFont>
    <p:embeddedFont>
      <p:font typeface="Montserrat Ultra-Bold Italics" charset="1" panose="00000900000000000000"/>
      <p:regular r:id="rId25"/>
    </p:embeddedFont>
    <p:embeddedFont>
      <p:font typeface="Montserrat Bold" charset="1" panose="00000800000000000000"/>
      <p:regular r:id="rId26"/>
    </p:embeddedFont>
    <p:embeddedFont>
      <p:font typeface="Montserrat" charset="1" panose="00000500000000000000"/>
      <p:regular r:id="rId27"/>
    </p:embeddedFont>
    <p:embeddedFont>
      <p:font typeface="Klein Bold" charset="1" panose="02000503060000020004"/>
      <p:regular r:id="rId28"/>
    </p:embeddedFont>
    <p:embeddedFont>
      <p:font typeface="Montserrat Bold Italics" charset="1" panose="00000800000000000000"/>
      <p:regular r:id="rId29"/>
    </p:embeddedFont>
    <p:embeddedFont>
      <p:font typeface="Cabin Bold" charset="1" panose="00000800000000000000"/>
      <p:regular r:id="rId30"/>
    </p:embeddedFont>
    <p:embeddedFont>
      <p:font typeface="Atma Bold" charset="1" panose="00000000000000000000"/>
      <p:regular r:id="rId31"/>
    </p:embeddedFont>
    <p:embeddedFont>
      <p:font typeface="Open Sans Bold" charset="1" panose="020B0806030504020204"/>
      <p:regular r:id="rId32"/>
    </p:embeddedFont>
    <p:embeddedFont>
      <p:font typeface="Times New Roman" charset="1" panose="02030502070405020303"/>
      <p:regular r:id="rId3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 Id="rId6" Target="../media/image22.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19.png" Type="http://schemas.openxmlformats.org/officeDocument/2006/relationships/image"/><Relationship Id="rId4" Target="../media/image20.sv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jpeg" Type="http://schemas.openxmlformats.org/officeDocument/2006/relationships/image"/><Relationship Id="rId3" Target="../media/image7.png" Type="http://schemas.openxmlformats.org/officeDocument/2006/relationships/image"/><Relationship Id="rId4" Target="../media/image8.svg" Type="http://schemas.openxmlformats.org/officeDocument/2006/relationships/image"/><Relationship Id="rId5" Target="../media/image19.png" Type="http://schemas.openxmlformats.org/officeDocument/2006/relationships/image"/><Relationship Id="rId6" Target="../media/image2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sv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svg" Type="http://schemas.openxmlformats.org/officeDocument/2006/relationships/image"/><Relationship Id="rId4" Target="../media/image6.pn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 Id="rId3" Target="../media/image10.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 Id="rId3" Target="../media/image12.svg" Type="http://schemas.openxmlformats.org/officeDocument/2006/relationships/image"/><Relationship Id="rId4" Target="../media/image13.png" Type="http://schemas.openxmlformats.org/officeDocument/2006/relationships/image"/><Relationship Id="rId5" Target="../media/image14.svg" Type="http://schemas.openxmlformats.org/officeDocument/2006/relationships/image"/><Relationship Id="rId6" Target="../media/image15.png" Type="http://schemas.openxmlformats.org/officeDocument/2006/relationships/image"/><Relationship Id="rId7" Target="../media/image16.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18.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17.png" Type="http://schemas.openxmlformats.org/officeDocument/2006/relationships/image"/><Relationship Id="rId5" Target="../media/image18.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svg" Type="http://schemas.openxmlformats.org/officeDocument/2006/relationships/image"/><Relationship Id="rId4" Target="../media/image21.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3518" y="8654937"/>
            <a:ext cx="19241762" cy="2043607"/>
            <a:chOff x="0" y="0"/>
            <a:chExt cx="5067789" cy="538234"/>
          </a:xfrm>
        </p:grpSpPr>
        <p:sp>
          <p:nvSpPr>
            <p:cNvPr name="Freeform 3" id="3"/>
            <p:cNvSpPr/>
            <p:nvPr/>
          </p:nvSpPr>
          <p:spPr>
            <a:xfrm flipH="false" flipV="false" rot="0">
              <a:off x="0" y="0"/>
              <a:ext cx="5067789" cy="538234"/>
            </a:xfrm>
            <a:custGeom>
              <a:avLst/>
              <a:gdLst/>
              <a:ahLst/>
              <a:cxnLst/>
              <a:rect r="r" b="b" t="t" l="l"/>
              <a:pathLst>
                <a:path h="538234" w="5067789">
                  <a:moveTo>
                    <a:pt x="0" y="0"/>
                  </a:moveTo>
                  <a:lnTo>
                    <a:pt x="5067789" y="0"/>
                  </a:lnTo>
                  <a:lnTo>
                    <a:pt x="5067789" y="538234"/>
                  </a:lnTo>
                  <a:lnTo>
                    <a:pt x="0" y="538234"/>
                  </a:lnTo>
                  <a:close/>
                </a:path>
              </a:pathLst>
            </a:custGeom>
            <a:solidFill>
              <a:srgbClr val="2A4262"/>
            </a:solidFill>
          </p:spPr>
        </p:sp>
        <p:sp>
          <p:nvSpPr>
            <p:cNvPr name="TextBox 4" id="4"/>
            <p:cNvSpPr txBox="true"/>
            <p:nvPr/>
          </p:nvSpPr>
          <p:spPr>
            <a:xfrm>
              <a:off x="0" y="-28575"/>
              <a:ext cx="5067789" cy="566809"/>
            </a:xfrm>
            <a:prstGeom prst="rect">
              <a:avLst/>
            </a:prstGeom>
          </p:spPr>
          <p:txBody>
            <a:bodyPr anchor="ctr" rtlCol="false" tIns="50800" lIns="50800" bIns="50800" rIns="50800"/>
            <a:lstStyle/>
            <a:p>
              <a:pPr algn="ctr">
                <a:lnSpc>
                  <a:spcPts val="2659"/>
                </a:lnSpc>
              </a:pPr>
            </a:p>
          </p:txBody>
        </p:sp>
      </p:grpSp>
      <p:grpSp>
        <p:nvGrpSpPr>
          <p:cNvPr name="Group 5" id="5"/>
          <p:cNvGrpSpPr/>
          <p:nvPr/>
        </p:nvGrpSpPr>
        <p:grpSpPr>
          <a:xfrm rot="0">
            <a:off x="1028700" y="838785"/>
            <a:ext cx="5810771" cy="5810771"/>
            <a:chOff x="0" y="0"/>
            <a:chExt cx="3282950" cy="3282950"/>
          </a:xfrm>
        </p:grpSpPr>
        <p:sp>
          <p:nvSpPr>
            <p:cNvPr name="Freeform 6" id="6"/>
            <p:cNvSpPr/>
            <p:nvPr/>
          </p:nvSpPr>
          <p:spPr>
            <a:xfrm flipH="false" flipV="false" rot="0">
              <a:off x="0" y="0"/>
              <a:ext cx="3282950" cy="3282950"/>
            </a:xfrm>
            <a:custGeom>
              <a:avLst/>
              <a:gdLst/>
              <a:ahLst/>
              <a:cxnLst/>
              <a:rect r="r" b="b" t="t" l="l"/>
              <a:pathLst>
                <a:path h="3282950" w="3282950">
                  <a:moveTo>
                    <a:pt x="0" y="0"/>
                  </a:moveTo>
                  <a:lnTo>
                    <a:pt x="2532380" y="0"/>
                  </a:lnTo>
                  <a:cubicBezTo>
                    <a:pt x="2946400" y="0"/>
                    <a:pt x="3282950" y="336550"/>
                    <a:pt x="3282950" y="750570"/>
                  </a:cubicBezTo>
                  <a:lnTo>
                    <a:pt x="3282950" y="3282950"/>
                  </a:lnTo>
                  <a:lnTo>
                    <a:pt x="0" y="3282950"/>
                  </a:lnTo>
                  <a:lnTo>
                    <a:pt x="0" y="0"/>
                  </a:lnTo>
                  <a:close/>
                </a:path>
              </a:pathLst>
            </a:custGeom>
            <a:blipFill>
              <a:blip r:embed="rId2"/>
              <a:stretch>
                <a:fillRect l="-38691" t="0" r="-38691" b="0"/>
              </a:stretch>
            </a:blipFill>
          </p:spPr>
        </p:sp>
      </p:grpSp>
      <p:sp>
        <p:nvSpPr>
          <p:cNvPr name="AutoShape 7" id="7"/>
          <p:cNvSpPr/>
          <p:nvPr/>
        </p:nvSpPr>
        <p:spPr>
          <a:xfrm flipV="true">
            <a:off x="-411615" y="1041272"/>
            <a:ext cx="18946487" cy="6195510"/>
          </a:xfrm>
          <a:prstGeom prst="line">
            <a:avLst/>
          </a:prstGeom>
          <a:ln cap="flat" w="38100">
            <a:solidFill>
              <a:srgbClr val="FFBD59"/>
            </a:solidFill>
            <a:prstDash val="solid"/>
            <a:headEnd type="none" len="sm" w="sm"/>
            <a:tailEnd type="none" len="sm" w="sm"/>
          </a:ln>
        </p:spPr>
      </p:sp>
      <p:sp>
        <p:nvSpPr>
          <p:cNvPr name="Freeform 8" id="8"/>
          <p:cNvSpPr/>
          <p:nvPr/>
        </p:nvSpPr>
        <p:spPr>
          <a:xfrm flipH="false" flipV="false" rot="0">
            <a:off x="16208313" y="-425515"/>
            <a:ext cx="2060407" cy="2075977"/>
          </a:xfrm>
          <a:custGeom>
            <a:avLst/>
            <a:gdLst/>
            <a:ahLst/>
            <a:cxnLst/>
            <a:rect r="r" b="b" t="t" l="l"/>
            <a:pathLst>
              <a:path h="2075977" w="2060407">
                <a:moveTo>
                  <a:pt x="0" y="0"/>
                </a:moveTo>
                <a:lnTo>
                  <a:pt x="2060407" y="0"/>
                </a:lnTo>
                <a:lnTo>
                  <a:pt x="2060407" y="2075977"/>
                </a:lnTo>
                <a:lnTo>
                  <a:pt x="0" y="207597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8680610" y="743535"/>
            <a:ext cx="8304686" cy="1723152"/>
          </a:xfrm>
          <a:prstGeom prst="rect">
            <a:avLst/>
          </a:prstGeom>
        </p:spPr>
        <p:txBody>
          <a:bodyPr anchor="t" rtlCol="false" tIns="0" lIns="0" bIns="0" rIns="0">
            <a:spAutoFit/>
          </a:bodyPr>
          <a:lstStyle/>
          <a:p>
            <a:pPr algn="ctr">
              <a:lnSpc>
                <a:spcPts val="6933"/>
              </a:lnSpc>
            </a:pPr>
            <a:r>
              <a:rPr lang="en-US" sz="4952">
                <a:solidFill>
                  <a:srgbClr val="000000"/>
                </a:solidFill>
                <a:latin typeface="TT Commons Pro Bold"/>
                <a:ea typeface="TT Commons Pro Bold"/>
                <a:cs typeface="TT Commons Pro Bold"/>
                <a:sym typeface="TT Commons Pro Bold"/>
              </a:rPr>
              <a:t>BÁO CÁO </a:t>
            </a:r>
          </a:p>
          <a:p>
            <a:pPr algn="ctr">
              <a:lnSpc>
                <a:spcPts val="6933"/>
              </a:lnSpc>
            </a:pPr>
            <a:r>
              <a:rPr lang="en-US" sz="4952">
                <a:solidFill>
                  <a:srgbClr val="000000"/>
                </a:solidFill>
                <a:latin typeface="TT Commons Pro Bold"/>
                <a:ea typeface="TT Commons Pro Bold"/>
                <a:cs typeface="TT Commons Pro Bold"/>
                <a:sym typeface="TT Commons Pro Bold"/>
              </a:rPr>
              <a:t>THỰC TẬP CÔNG NHÂN</a:t>
            </a:r>
          </a:p>
        </p:txBody>
      </p:sp>
      <p:sp>
        <p:nvSpPr>
          <p:cNvPr name="TextBox 10" id="10"/>
          <p:cNvSpPr txBox="true"/>
          <p:nvPr/>
        </p:nvSpPr>
        <p:spPr>
          <a:xfrm rot="0">
            <a:off x="7870889" y="3892521"/>
            <a:ext cx="10140372" cy="2882958"/>
          </a:xfrm>
          <a:prstGeom prst="rect">
            <a:avLst/>
          </a:prstGeom>
        </p:spPr>
        <p:txBody>
          <a:bodyPr anchor="t" rtlCol="false" tIns="0" lIns="0" bIns="0" rIns="0">
            <a:spAutoFit/>
          </a:bodyPr>
          <a:lstStyle/>
          <a:p>
            <a:pPr algn="l">
              <a:lnSpc>
                <a:spcPts val="10810"/>
              </a:lnSpc>
            </a:pPr>
            <a:r>
              <a:rPr lang="en-US" sz="12425">
                <a:solidFill>
                  <a:srgbClr val="2A4262"/>
                </a:solidFill>
                <a:latin typeface="Inter Ultra-Bold"/>
                <a:ea typeface="Inter Ultra-Bold"/>
                <a:cs typeface="Inter Ultra-Bold"/>
                <a:sym typeface="Inter Ultra-Bold"/>
              </a:rPr>
              <a:t>USER MANGAGER</a:t>
            </a:r>
          </a:p>
        </p:txBody>
      </p:sp>
      <p:sp>
        <p:nvSpPr>
          <p:cNvPr name="TextBox 11" id="11"/>
          <p:cNvSpPr txBox="true"/>
          <p:nvPr/>
        </p:nvSpPr>
        <p:spPr>
          <a:xfrm rot="0">
            <a:off x="1028700" y="9182319"/>
            <a:ext cx="824753" cy="415290"/>
          </a:xfrm>
          <a:prstGeom prst="rect">
            <a:avLst/>
          </a:prstGeom>
        </p:spPr>
        <p:txBody>
          <a:bodyPr anchor="t" rtlCol="false" tIns="0" lIns="0" bIns="0" rIns="0">
            <a:spAutoFit/>
          </a:bodyPr>
          <a:lstStyle/>
          <a:p>
            <a:pPr algn="l">
              <a:lnSpc>
                <a:spcPts val="3359"/>
              </a:lnSpc>
            </a:pPr>
            <a:r>
              <a:rPr lang="en-US" sz="2400">
                <a:solidFill>
                  <a:srgbClr val="FFBD59"/>
                </a:solidFill>
                <a:latin typeface="TT Commons Pro Bold"/>
                <a:ea typeface="TT Commons Pro Bold"/>
                <a:cs typeface="TT Commons Pro Bold"/>
                <a:sym typeface="TT Commons Pro Bold"/>
              </a:rPr>
              <a:t>2024</a:t>
            </a:r>
          </a:p>
        </p:txBody>
      </p:sp>
      <p:sp>
        <p:nvSpPr>
          <p:cNvPr name="TextBox 12" id="12"/>
          <p:cNvSpPr txBox="true"/>
          <p:nvPr/>
        </p:nvSpPr>
        <p:spPr>
          <a:xfrm rot="0">
            <a:off x="10068744" y="2552119"/>
            <a:ext cx="9161884" cy="507735"/>
          </a:xfrm>
          <a:prstGeom prst="rect">
            <a:avLst/>
          </a:prstGeom>
        </p:spPr>
        <p:txBody>
          <a:bodyPr anchor="t" rtlCol="false" tIns="0" lIns="0" bIns="0" rIns="0">
            <a:spAutoFit/>
          </a:bodyPr>
          <a:lstStyle/>
          <a:p>
            <a:pPr algn="l" marL="0" indent="0" lvl="0">
              <a:lnSpc>
                <a:spcPts val="4093"/>
              </a:lnSpc>
              <a:spcBef>
                <a:spcPct val="0"/>
              </a:spcBef>
            </a:pPr>
            <a:r>
              <a:rPr lang="en-US" sz="3327">
                <a:solidFill>
                  <a:srgbClr val="2A4262"/>
                </a:solidFill>
                <a:latin typeface="Francois One"/>
                <a:ea typeface="Francois One"/>
                <a:cs typeface="Francois One"/>
                <a:sym typeface="Francois One"/>
              </a:rPr>
              <a:t>NGÀNH CÔNG NGHỆ PHẦN MỀM</a:t>
            </a:r>
          </a:p>
        </p:txBody>
      </p:sp>
      <p:sp>
        <p:nvSpPr>
          <p:cNvPr name="TextBox 13" id="13"/>
          <p:cNvSpPr txBox="true"/>
          <p:nvPr/>
        </p:nvSpPr>
        <p:spPr>
          <a:xfrm rot="0">
            <a:off x="6033759" y="7144855"/>
            <a:ext cx="13598389" cy="588578"/>
          </a:xfrm>
          <a:prstGeom prst="rect">
            <a:avLst/>
          </a:prstGeom>
        </p:spPr>
        <p:txBody>
          <a:bodyPr anchor="t" rtlCol="false" tIns="0" lIns="0" bIns="0" rIns="0">
            <a:spAutoFit/>
          </a:bodyPr>
          <a:lstStyle/>
          <a:p>
            <a:pPr algn="ctr">
              <a:lnSpc>
                <a:spcPts val="4833"/>
              </a:lnSpc>
            </a:pPr>
            <a:r>
              <a:rPr lang="en-US" sz="3452">
                <a:solidFill>
                  <a:srgbClr val="000000"/>
                </a:solidFill>
                <a:latin typeface="Inter Italics"/>
                <a:ea typeface="Inter Italics"/>
                <a:cs typeface="Inter Italics"/>
                <a:sym typeface="Inter Italics"/>
              </a:rPr>
              <a:t>CÔNG TY THỰC TẬP NAL SOLUTIONS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631976" y="763364"/>
            <a:ext cx="15049538" cy="980076"/>
          </a:xfrm>
          <a:prstGeom prst="rect">
            <a:avLst/>
          </a:prstGeom>
        </p:spPr>
        <p:txBody>
          <a:bodyPr anchor="t" rtlCol="false" tIns="0" lIns="0" bIns="0" rIns="0">
            <a:spAutoFit/>
          </a:bodyPr>
          <a:lstStyle/>
          <a:p>
            <a:pPr algn="l">
              <a:lnSpc>
                <a:spcPts val="7314"/>
              </a:lnSpc>
            </a:pPr>
            <a:r>
              <a:rPr lang="en-US" sz="7464" spc="-440">
                <a:solidFill>
                  <a:srgbClr val="263F6B"/>
                </a:solidFill>
                <a:latin typeface="Montserrat Ultra-Bold Italics"/>
                <a:ea typeface="Montserrat Ultra-Bold Italics"/>
                <a:cs typeface="Montserrat Ultra-Bold Italics"/>
                <a:sym typeface="Montserrat Ultra-Bold Italics"/>
              </a:rPr>
              <a:t>NodeJS</a:t>
            </a:r>
          </a:p>
        </p:txBody>
      </p:sp>
      <p:sp>
        <p:nvSpPr>
          <p:cNvPr name="TextBox 3" id="3"/>
          <p:cNvSpPr txBox="true"/>
          <p:nvPr/>
        </p:nvSpPr>
        <p:spPr>
          <a:xfrm rot="0">
            <a:off x="1631976" y="2922123"/>
            <a:ext cx="9049005" cy="2187308"/>
          </a:xfrm>
          <a:prstGeom prst="rect">
            <a:avLst/>
          </a:prstGeom>
        </p:spPr>
        <p:txBody>
          <a:bodyPr anchor="t" rtlCol="false" tIns="0" lIns="0" bIns="0" rIns="0">
            <a:spAutoFit/>
          </a:bodyPr>
          <a:lstStyle/>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I/O không đồng bộ và sự kiện điều khiển.</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Có một hệ sinh thái phong phú với npm (Node Package Manager).</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Hỗ trợ các framework như Express.js.</a:t>
            </a:r>
          </a:p>
          <a:p>
            <a:pPr algn="l">
              <a:lnSpc>
                <a:spcPts val="3495"/>
              </a:lnSpc>
              <a:spcBef>
                <a:spcPct val="0"/>
              </a:spcBef>
            </a:pPr>
          </a:p>
        </p:txBody>
      </p:sp>
      <p:sp>
        <p:nvSpPr>
          <p:cNvPr name="AutoShape 4" id="4"/>
          <p:cNvSpPr/>
          <p:nvPr/>
        </p:nvSpPr>
        <p:spPr>
          <a:xfrm flipV="true">
            <a:off x="1631976" y="2690327"/>
            <a:ext cx="4035470" cy="0"/>
          </a:xfrm>
          <a:prstGeom prst="line">
            <a:avLst/>
          </a:prstGeom>
          <a:ln cap="flat" w="76200">
            <a:solidFill>
              <a:srgbClr val="263F6B"/>
            </a:solidFill>
            <a:prstDash val="solid"/>
            <a:headEnd type="none" len="sm" w="sm"/>
            <a:tailEnd type="none" len="sm" w="sm"/>
          </a:ln>
        </p:spPr>
      </p:sp>
      <p:sp>
        <p:nvSpPr>
          <p:cNvPr name="TextBox 5" id="5"/>
          <p:cNvSpPr txBox="true"/>
          <p:nvPr/>
        </p:nvSpPr>
        <p:spPr>
          <a:xfrm rot="0">
            <a:off x="1631976" y="6121786"/>
            <a:ext cx="9049005" cy="2187308"/>
          </a:xfrm>
          <a:prstGeom prst="rect">
            <a:avLst/>
          </a:prstGeom>
        </p:spPr>
        <p:txBody>
          <a:bodyPr anchor="t" rtlCol="false" tIns="0" lIns="0" bIns="0" rIns="0">
            <a:spAutoFit/>
          </a:bodyPr>
          <a:lstStyle/>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Sử dụng Node.js làm nền tảng phát triển phía server.</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Xây dựng các API RESTful và xử lý các yêu cầu từ phía client</a:t>
            </a:r>
          </a:p>
          <a:p>
            <a:pPr algn="l">
              <a:lnSpc>
                <a:spcPts val="3495"/>
              </a:lnSpc>
              <a:spcBef>
                <a:spcPct val="0"/>
              </a:spcBef>
            </a:pPr>
          </a:p>
        </p:txBody>
      </p:sp>
      <p:sp>
        <p:nvSpPr>
          <p:cNvPr name="AutoShape 6" id="6"/>
          <p:cNvSpPr/>
          <p:nvPr/>
        </p:nvSpPr>
        <p:spPr>
          <a:xfrm flipV="true">
            <a:off x="1631976" y="5893186"/>
            <a:ext cx="6028077" cy="0"/>
          </a:xfrm>
          <a:prstGeom prst="line">
            <a:avLst/>
          </a:prstGeom>
          <a:ln cap="flat" w="76200">
            <a:solidFill>
              <a:srgbClr val="263F6B"/>
            </a:solidFill>
            <a:prstDash val="solid"/>
            <a:headEnd type="none" len="sm" w="sm"/>
            <a:tailEnd type="none" len="sm" w="sm"/>
          </a:ln>
        </p:spPr>
      </p:sp>
      <p:sp>
        <p:nvSpPr>
          <p:cNvPr name="TextBox 7" id="7"/>
          <p:cNvSpPr txBox="true"/>
          <p:nvPr/>
        </p:nvSpPr>
        <p:spPr>
          <a:xfrm rot="0">
            <a:off x="1631976" y="5284077"/>
            <a:ext cx="8843002" cy="609109"/>
          </a:xfrm>
          <a:prstGeom prst="rect">
            <a:avLst/>
          </a:prstGeom>
        </p:spPr>
        <p:txBody>
          <a:bodyPr anchor="t" rtlCol="false" tIns="0" lIns="0" bIns="0" rIns="0">
            <a:spAutoFit/>
          </a:bodyPr>
          <a:lstStyle/>
          <a:p>
            <a:pPr algn="l">
              <a:lnSpc>
                <a:spcPts val="4925"/>
              </a:lnSpc>
              <a:spcBef>
                <a:spcPct val="0"/>
              </a:spcBef>
            </a:pPr>
            <a:r>
              <a:rPr lang="en-US" sz="3788" spc="75">
                <a:solidFill>
                  <a:srgbClr val="263F6B"/>
                </a:solidFill>
                <a:latin typeface="Montserrat Bold"/>
                <a:ea typeface="Montserrat Bold"/>
                <a:cs typeface="Montserrat Bold"/>
                <a:sym typeface="Montserrat Bold"/>
              </a:rPr>
              <a:t>Ứng dụng trong dự án:</a:t>
            </a:r>
          </a:p>
        </p:txBody>
      </p:sp>
      <p:sp>
        <p:nvSpPr>
          <p:cNvPr name="AutoShape 8" id="8"/>
          <p:cNvSpPr/>
          <p:nvPr/>
        </p:nvSpPr>
        <p:spPr>
          <a:xfrm rot="-8231889">
            <a:off x="-9708545" y="6576190"/>
            <a:ext cx="16230600" cy="10441156"/>
          </a:xfrm>
          <a:prstGeom prst="rect">
            <a:avLst/>
          </a:prstGeom>
          <a:solidFill>
            <a:srgbClr val="263F6B"/>
          </a:solidFill>
        </p:spPr>
      </p:sp>
      <p:sp>
        <p:nvSpPr>
          <p:cNvPr name="Freeform 9" id="9"/>
          <p:cNvSpPr/>
          <p:nvPr/>
        </p:nvSpPr>
        <p:spPr>
          <a:xfrm flipH="false" flipV="false" rot="0">
            <a:off x="14898456" y="1309301"/>
            <a:ext cx="1783058" cy="295015"/>
          </a:xfrm>
          <a:custGeom>
            <a:avLst/>
            <a:gdLst/>
            <a:ahLst/>
            <a:cxnLst/>
            <a:rect r="r" b="b" t="t" l="l"/>
            <a:pathLst>
              <a:path h="295015" w="1783058">
                <a:moveTo>
                  <a:pt x="0" y="0"/>
                </a:moveTo>
                <a:lnTo>
                  <a:pt x="1783059" y="0"/>
                </a:lnTo>
                <a:lnTo>
                  <a:pt x="1783059"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1" id="11"/>
          <p:cNvGrpSpPr>
            <a:grpSpLocks noChangeAspect="true"/>
          </p:cNvGrpSpPr>
          <p:nvPr/>
        </p:nvGrpSpPr>
        <p:grpSpPr>
          <a:xfrm rot="0">
            <a:off x="12394690" y="-407456"/>
            <a:ext cx="8944351" cy="10694456"/>
            <a:chOff x="0" y="0"/>
            <a:chExt cx="8603361" cy="10286746"/>
          </a:xfrm>
        </p:grpSpPr>
        <p:sp>
          <p:nvSpPr>
            <p:cNvPr name="Freeform 12" id="12"/>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6"/>
              <a:stretch>
                <a:fillRect l="-29711" t="0" r="-29711" b="0"/>
              </a:stretch>
            </a:blipFill>
          </p:spPr>
        </p:sp>
      </p:grpSp>
      <p:sp>
        <p:nvSpPr>
          <p:cNvPr name="Freeform 13" id="13"/>
          <p:cNvSpPr/>
          <p:nvPr/>
        </p:nvSpPr>
        <p:spPr>
          <a:xfrm flipH="false" flipV="false" rot="0">
            <a:off x="14898456" y="1309301"/>
            <a:ext cx="1783058" cy="295015"/>
          </a:xfrm>
          <a:custGeom>
            <a:avLst/>
            <a:gdLst/>
            <a:ahLst/>
            <a:cxnLst/>
            <a:rect r="r" b="b" t="t" l="l"/>
            <a:pathLst>
              <a:path h="295015" w="1783058">
                <a:moveTo>
                  <a:pt x="0" y="0"/>
                </a:moveTo>
                <a:lnTo>
                  <a:pt x="1783059" y="0"/>
                </a:lnTo>
                <a:lnTo>
                  <a:pt x="1783059"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4" id="14"/>
          <p:cNvSpPr/>
          <p:nvPr/>
        </p:nvSpPr>
        <p:spPr>
          <a:xfrm rot="-1753206">
            <a:off x="-1113304" y="4354356"/>
            <a:ext cx="25783492" cy="9586163"/>
          </a:xfrm>
          <a:prstGeom prst="rect">
            <a:avLst/>
          </a:prstGeom>
          <a:solidFill>
            <a:srgbClr val="545454">
              <a:alpha val="4706"/>
            </a:srgbClr>
          </a:solidFill>
        </p:spPr>
      </p:sp>
      <p:sp>
        <p:nvSpPr>
          <p:cNvPr name="TextBox 15" id="15"/>
          <p:cNvSpPr txBox="true"/>
          <p:nvPr/>
        </p:nvSpPr>
        <p:spPr>
          <a:xfrm rot="0">
            <a:off x="1631976" y="2081218"/>
            <a:ext cx="8843002" cy="609109"/>
          </a:xfrm>
          <a:prstGeom prst="rect">
            <a:avLst/>
          </a:prstGeom>
        </p:spPr>
        <p:txBody>
          <a:bodyPr anchor="t" rtlCol="false" tIns="0" lIns="0" bIns="0" rIns="0">
            <a:spAutoFit/>
          </a:bodyPr>
          <a:lstStyle/>
          <a:p>
            <a:pPr algn="l">
              <a:lnSpc>
                <a:spcPts val="4925"/>
              </a:lnSpc>
              <a:spcBef>
                <a:spcPct val="0"/>
              </a:spcBef>
            </a:pPr>
            <a:r>
              <a:rPr lang="en-US" sz="3788" spc="75">
                <a:solidFill>
                  <a:srgbClr val="263F6B"/>
                </a:solidFill>
                <a:latin typeface="Montserrat Bold"/>
                <a:ea typeface="Montserrat Bold"/>
                <a:cs typeface="Montserrat Bold"/>
                <a:sym typeface="Montserrat Bold"/>
              </a:rPr>
              <a:t>Đặc điểm chính:</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631976" y="763364"/>
            <a:ext cx="15049538" cy="980076"/>
          </a:xfrm>
          <a:prstGeom prst="rect">
            <a:avLst/>
          </a:prstGeom>
        </p:spPr>
        <p:txBody>
          <a:bodyPr anchor="t" rtlCol="false" tIns="0" lIns="0" bIns="0" rIns="0">
            <a:spAutoFit/>
          </a:bodyPr>
          <a:lstStyle/>
          <a:p>
            <a:pPr algn="l">
              <a:lnSpc>
                <a:spcPts val="7314"/>
              </a:lnSpc>
            </a:pPr>
            <a:r>
              <a:rPr lang="en-US" sz="7464" spc="-440">
                <a:solidFill>
                  <a:srgbClr val="263F6B"/>
                </a:solidFill>
                <a:latin typeface="Montserrat Bold Italics"/>
                <a:ea typeface="Montserrat Bold Italics"/>
                <a:cs typeface="Montserrat Bold Italics"/>
                <a:sym typeface="Montserrat Bold Italics"/>
              </a:rPr>
              <a:t>ExpressJS</a:t>
            </a:r>
          </a:p>
        </p:txBody>
      </p:sp>
      <p:sp>
        <p:nvSpPr>
          <p:cNvPr name="AutoShape 3" id="3"/>
          <p:cNvSpPr/>
          <p:nvPr/>
        </p:nvSpPr>
        <p:spPr>
          <a:xfrm flipV="true">
            <a:off x="1631976" y="2690327"/>
            <a:ext cx="4035470" cy="0"/>
          </a:xfrm>
          <a:prstGeom prst="line">
            <a:avLst/>
          </a:prstGeom>
          <a:ln cap="flat" w="76200">
            <a:solidFill>
              <a:srgbClr val="263F6B"/>
            </a:solidFill>
            <a:prstDash val="solid"/>
            <a:headEnd type="none" len="sm" w="sm"/>
            <a:tailEnd type="none" len="sm" w="sm"/>
          </a:ln>
        </p:spPr>
      </p:sp>
      <p:sp>
        <p:nvSpPr>
          <p:cNvPr name="TextBox 4" id="4"/>
          <p:cNvSpPr txBox="true"/>
          <p:nvPr/>
        </p:nvSpPr>
        <p:spPr>
          <a:xfrm rot="0">
            <a:off x="1631976" y="6121786"/>
            <a:ext cx="9970701" cy="865866"/>
          </a:xfrm>
          <a:prstGeom prst="rect">
            <a:avLst/>
          </a:prstGeom>
        </p:spPr>
        <p:txBody>
          <a:bodyPr anchor="t" rtlCol="false" tIns="0" lIns="0" bIns="0" rIns="0">
            <a:spAutoFit/>
          </a:bodyPr>
          <a:lstStyle/>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Sử dụng Express.js để xây dựng các API RESTful.</a:t>
            </a:r>
          </a:p>
          <a:p>
            <a:pPr algn="l">
              <a:lnSpc>
                <a:spcPts val="3495"/>
              </a:lnSpc>
              <a:spcBef>
                <a:spcPct val="0"/>
              </a:spcBef>
            </a:pPr>
          </a:p>
        </p:txBody>
      </p:sp>
      <p:sp>
        <p:nvSpPr>
          <p:cNvPr name="AutoShape 5" id="5"/>
          <p:cNvSpPr/>
          <p:nvPr/>
        </p:nvSpPr>
        <p:spPr>
          <a:xfrm flipV="true">
            <a:off x="1631976" y="5893186"/>
            <a:ext cx="6028077" cy="0"/>
          </a:xfrm>
          <a:prstGeom prst="line">
            <a:avLst/>
          </a:prstGeom>
          <a:ln cap="flat" w="76200">
            <a:solidFill>
              <a:srgbClr val="263F6B"/>
            </a:solidFill>
            <a:prstDash val="solid"/>
            <a:headEnd type="none" len="sm" w="sm"/>
            <a:tailEnd type="none" len="sm" w="sm"/>
          </a:ln>
        </p:spPr>
      </p:sp>
      <p:sp>
        <p:nvSpPr>
          <p:cNvPr name="TextBox 6" id="6"/>
          <p:cNvSpPr txBox="true"/>
          <p:nvPr/>
        </p:nvSpPr>
        <p:spPr>
          <a:xfrm rot="0">
            <a:off x="1631976" y="5284077"/>
            <a:ext cx="8843002" cy="609109"/>
          </a:xfrm>
          <a:prstGeom prst="rect">
            <a:avLst/>
          </a:prstGeom>
        </p:spPr>
        <p:txBody>
          <a:bodyPr anchor="t" rtlCol="false" tIns="0" lIns="0" bIns="0" rIns="0">
            <a:spAutoFit/>
          </a:bodyPr>
          <a:lstStyle/>
          <a:p>
            <a:pPr algn="l">
              <a:lnSpc>
                <a:spcPts val="4925"/>
              </a:lnSpc>
              <a:spcBef>
                <a:spcPct val="0"/>
              </a:spcBef>
            </a:pPr>
            <a:r>
              <a:rPr lang="en-US" sz="3788" spc="75">
                <a:solidFill>
                  <a:srgbClr val="263F6B"/>
                </a:solidFill>
                <a:latin typeface="Montserrat Bold"/>
                <a:ea typeface="Montserrat Bold"/>
                <a:cs typeface="Montserrat Bold"/>
                <a:sym typeface="Montserrat Bold"/>
              </a:rPr>
              <a:t>Ứng dụng trong dự án:</a:t>
            </a:r>
          </a:p>
        </p:txBody>
      </p:sp>
      <p:sp>
        <p:nvSpPr>
          <p:cNvPr name="AutoShape 7" id="7"/>
          <p:cNvSpPr/>
          <p:nvPr/>
        </p:nvSpPr>
        <p:spPr>
          <a:xfrm rot="-8231889">
            <a:off x="-9708545" y="6576190"/>
            <a:ext cx="16230600" cy="10441156"/>
          </a:xfrm>
          <a:prstGeom prst="rect">
            <a:avLst/>
          </a:prstGeom>
          <a:solidFill>
            <a:srgbClr val="263F6B"/>
          </a:solidFill>
        </p:spPr>
      </p:sp>
      <p:sp>
        <p:nvSpPr>
          <p:cNvPr name="Freeform 8" id="8"/>
          <p:cNvSpPr/>
          <p:nvPr/>
        </p:nvSpPr>
        <p:spPr>
          <a:xfrm flipH="false" flipV="false" rot="0">
            <a:off x="14898456" y="1309301"/>
            <a:ext cx="1783058" cy="295015"/>
          </a:xfrm>
          <a:custGeom>
            <a:avLst/>
            <a:gdLst/>
            <a:ahLst/>
            <a:cxnLst/>
            <a:rect r="r" b="b" t="t" l="l"/>
            <a:pathLst>
              <a:path h="295015" w="1783058">
                <a:moveTo>
                  <a:pt x="0" y="0"/>
                </a:moveTo>
                <a:lnTo>
                  <a:pt x="1783059" y="0"/>
                </a:lnTo>
                <a:lnTo>
                  <a:pt x="1783059"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9" id="9"/>
          <p:cNvGrpSpPr>
            <a:grpSpLocks noChangeAspect="true"/>
          </p:cNvGrpSpPr>
          <p:nvPr/>
        </p:nvGrpSpPr>
        <p:grpSpPr>
          <a:xfrm rot="0">
            <a:off x="12394690" y="-407456"/>
            <a:ext cx="8944351" cy="10694456"/>
            <a:chOff x="0" y="0"/>
            <a:chExt cx="8603361" cy="10286746"/>
          </a:xfrm>
        </p:grpSpPr>
        <p:sp>
          <p:nvSpPr>
            <p:cNvPr name="Freeform 10" id="10"/>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39707" t="0" r="-39707" b="0"/>
              </a:stretch>
            </a:blipFill>
          </p:spPr>
        </p:sp>
      </p:grpSp>
      <p:sp>
        <p:nvSpPr>
          <p:cNvPr name="Freeform 11" id="11"/>
          <p:cNvSpPr/>
          <p:nvPr/>
        </p:nvSpPr>
        <p:spPr>
          <a:xfrm flipH="false" flipV="false" rot="0">
            <a:off x="14898456" y="1309301"/>
            <a:ext cx="1783058" cy="295015"/>
          </a:xfrm>
          <a:custGeom>
            <a:avLst/>
            <a:gdLst/>
            <a:ahLst/>
            <a:cxnLst/>
            <a:rect r="r" b="b" t="t" l="l"/>
            <a:pathLst>
              <a:path h="295015" w="1783058">
                <a:moveTo>
                  <a:pt x="0" y="0"/>
                </a:moveTo>
                <a:lnTo>
                  <a:pt x="1783059" y="0"/>
                </a:lnTo>
                <a:lnTo>
                  <a:pt x="1783059"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2" id="12"/>
          <p:cNvSpPr/>
          <p:nvPr/>
        </p:nvSpPr>
        <p:spPr>
          <a:xfrm rot="-1753206">
            <a:off x="-1113304" y="4354356"/>
            <a:ext cx="25783492" cy="9586163"/>
          </a:xfrm>
          <a:prstGeom prst="rect">
            <a:avLst/>
          </a:prstGeom>
          <a:solidFill>
            <a:srgbClr val="545454">
              <a:alpha val="4706"/>
            </a:srgbClr>
          </a:solidFill>
        </p:spPr>
      </p:sp>
      <p:sp>
        <p:nvSpPr>
          <p:cNvPr name="TextBox 13" id="13"/>
          <p:cNvSpPr txBox="true"/>
          <p:nvPr/>
        </p:nvSpPr>
        <p:spPr>
          <a:xfrm rot="0">
            <a:off x="1631976" y="2081218"/>
            <a:ext cx="8843002" cy="609109"/>
          </a:xfrm>
          <a:prstGeom prst="rect">
            <a:avLst/>
          </a:prstGeom>
        </p:spPr>
        <p:txBody>
          <a:bodyPr anchor="t" rtlCol="false" tIns="0" lIns="0" bIns="0" rIns="0">
            <a:spAutoFit/>
          </a:bodyPr>
          <a:lstStyle/>
          <a:p>
            <a:pPr algn="l">
              <a:lnSpc>
                <a:spcPts val="4925"/>
              </a:lnSpc>
              <a:spcBef>
                <a:spcPct val="0"/>
              </a:spcBef>
            </a:pPr>
            <a:r>
              <a:rPr lang="en-US" sz="3788" spc="75">
                <a:solidFill>
                  <a:srgbClr val="263F6B"/>
                </a:solidFill>
                <a:latin typeface="Montserrat Bold"/>
                <a:ea typeface="Montserrat Bold"/>
                <a:cs typeface="Montserrat Bold"/>
                <a:sym typeface="Montserrat Bold"/>
              </a:rPr>
              <a:t>Đặc điểm chính:</a:t>
            </a:r>
          </a:p>
        </p:txBody>
      </p:sp>
      <p:sp>
        <p:nvSpPr>
          <p:cNvPr name="TextBox 14" id="14"/>
          <p:cNvSpPr txBox="true"/>
          <p:nvPr/>
        </p:nvSpPr>
        <p:spPr>
          <a:xfrm rot="0">
            <a:off x="1736319" y="2956192"/>
            <a:ext cx="14471038" cy="2187308"/>
          </a:xfrm>
          <a:prstGeom prst="rect">
            <a:avLst/>
          </a:prstGeom>
        </p:spPr>
        <p:txBody>
          <a:bodyPr anchor="t" rtlCol="false" tIns="0" lIns="0" bIns="0" rIns="0">
            <a:spAutoFit/>
          </a:bodyPr>
          <a:lstStyle/>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Đơn giản và linh hoạt trong việc xây dựng các ứng dụng web và API.</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Hỗ trợ middleware cho phép thêm các chức năng vào pipeline xử lý yêu cầu.</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Hệ sinh thái plugin phong phú.</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Dễ dàng tích hợp với các cơ sở dữ liệu và các công nghệ khác.</a:t>
            </a:r>
          </a:p>
          <a:p>
            <a:pPr algn="l">
              <a:lnSpc>
                <a:spcPts val="3495"/>
              </a:lnSpc>
              <a:spcBef>
                <a:spcPct val="0"/>
              </a:spcBef>
            </a:pP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grpSp>
        <p:nvGrpSpPr>
          <p:cNvPr name="Group 2" id="2"/>
          <p:cNvGrpSpPr>
            <a:grpSpLocks noChangeAspect="true"/>
          </p:cNvGrpSpPr>
          <p:nvPr/>
        </p:nvGrpSpPr>
        <p:grpSpPr>
          <a:xfrm rot="0">
            <a:off x="12394690" y="-407456"/>
            <a:ext cx="8944351" cy="10694456"/>
            <a:chOff x="0" y="0"/>
            <a:chExt cx="8603361" cy="10286746"/>
          </a:xfrm>
        </p:grpSpPr>
        <p:sp>
          <p:nvSpPr>
            <p:cNvPr name="Freeform 3" id="3"/>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2"/>
              <a:stretch>
                <a:fillRect l="-39675" t="0" r="-39675" b="0"/>
              </a:stretch>
            </a:blipFill>
          </p:spPr>
        </p:sp>
      </p:grpSp>
      <p:sp>
        <p:nvSpPr>
          <p:cNvPr name="TextBox 4" id="4"/>
          <p:cNvSpPr txBox="true"/>
          <p:nvPr/>
        </p:nvSpPr>
        <p:spPr>
          <a:xfrm rot="0">
            <a:off x="1248978" y="614862"/>
            <a:ext cx="15049538" cy="980076"/>
          </a:xfrm>
          <a:prstGeom prst="rect">
            <a:avLst/>
          </a:prstGeom>
        </p:spPr>
        <p:txBody>
          <a:bodyPr anchor="t" rtlCol="false" tIns="0" lIns="0" bIns="0" rIns="0">
            <a:spAutoFit/>
          </a:bodyPr>
          <a:lstStyle/>
          <a:p>
            <a:pPr algn="l">
              <a:lnSpc>
                <a:spcPts val="7314"/>
              </a:lnSpc>
            </a:pPr>
            <a:r>
              <a:rPr lang="en-US" sz="7464" spc="-440">
                <a:solidFill>
                  <a:srgbClr val="263F6B"/>
                </a:solidFill>
                <a:latin typeface="Montserrat Bold Italics"/>
                <a:ea typeface="Montserrat Bold Italics"/>
                <a:cs typeface="Montserrat Bold Italics"/>
                <a:sym typeface="Montserrat Bold Italics"/>
              </a:rPr>
              <a:t>MySQL</a:t>
            </a:r>
          </a:p>
        </p:txBody>
      </p:sp>
      <p:sp>
        <p:nvSpPr>
          <p:cNvPr name="TextBox 5" id="5"/>
          <p:cNvSpPr txBox="true"/>
          <p:nvPr/>
        </p:nvSpPr>
        <p:spPr>
          <a:xfrm rot="0">
            <a:off x="1631976" y="2922123"/>
            <a:ext cx="14283542" cy="2187308"/>
          </a:xfrm>
          <a:prstGeom prst="rect">
            <a:avLst/>
          </a:prstGeom>
        </p:spPr>
        <p:txBody>
          <a:bodyPr anchor="t" rtlCol="false" tIns="0" lIns="0" bIns="0" rIns="0">
            <a:spAutoFit/>
          </a:bodyPr>
          <a:lstStyle/>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Hệ quản trị cơ sở dữ liệu quan hệ với hiệu suất cao.</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Hỗ trợ các câu lệnh SQL để truy vấn và quản lý dữ liệu.</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Bảo mật cao với các cơ chế kiểm soát truy cập.</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Khả năng mở rộng và sao lưu dữ liệu.</a:t>
            </a:r>
          </a:p>
          <a:p>
            <a:pPr algn="l">
              <a:lnSpc>
                <a:spcPts val="3495"/>
              </a:lnSpc>
              <a:spcBef>
                <a:spcPct val="0"/>
              </a:spcBef>
            </a:pPr>
          </a:p>
        </p:txBody>
      </p:sp>
      <p:sp>
        <p:nvSpPr>
          <p:cNvPr name="AutoShape 6" id="6"/>
          <p:cNvSpPr/>
          <p:nvPr/>
        </p:nvSpPr>
        <p:spPr>
          <a:xfrm flipV="true">
            <a:off x="1631976" y="2690327"/>
            <a:ext cx="4035470" cy="0"/>
          </a:xfrm>
          <a:prstGeom prst="line">
            <a:avLst/>
          </a:prstGeom>
          <a:ln cap="flat" w="76200">
            <a:solidFill>
              <a:srgbClr val="263F6B"/>
            </a:solidFill>
            <a:prstDash val="solid"/>
            <a:headEnd type="none" len="sm" w="sm"/>
            <a:tailEnd type="none" len="sm" w="sm"/>
          </a:ln>
        </p:spPr>
      </p:sp>
      <p:sp>
        <p:nvSpPr>
          <p:cNvPr name="TextBox 7" id="7"/>
          <p:cNvSpPr txBox="true"/>
          <p:nvPr/>
        </p:nvSpPr>
        <p:spPr>
          <a:xfrm rot="0">
            <a:off x="1631976" y="6121786"/>
            <a:ext cx="11518454" cy="1746827"/>
          </a:xfrm>
          <a:prstGeom prst="rect">
            <a:avLst/>
          </a:prstGeom>
        </p:spPr>
        <p:txBody>
          <a:bodyPr anchor="t" rtlCol="false" tIns="0" lIns="0" bIns="0" rIns="0">
            <a:spAutoFit/>
          </a:bodyPr>
          <a:lstStyle/>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Sử dụng MySQL để lưu trữ và quản lý dữ liệu của hệ thống.</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Tạo các bảng, thực hiện các câu lệnh truy vấn và quản lý dữ liệu thông qua ORM như Sequelize.</a:t>
            </a:r>
          </a:p>
          <a:p>
            <a:pPr algn="l">
              <a:lnSpc>
                <a:spcPts val="3495"/>
              </a:lnSpc>
              <a:spcBef>
                <a:spcPct val="0"/>
              </a:spcBef>
            </a:pPr>
          </a:p>
        </p:txBody>
      </p:sp>
      <p:sp>
        <p:nvSpPr>
          <p:cNvPr name="AutoShape 8" id="8"/>
          <p:cNvSpPr/>
          <p:nvPr/>
        </p:nvSpPr>
        <p:spPr>
          <a:xfrm flipV="true">
            <a:off x="1631976" y="5893186"/>
            <a:ext cx="6028077" cy="0"/>
          </a:xfrm>
          <a:prstGeom prst="line">
            <a:avLst/>
          </a:prstGeom>
          <a:ln cap="flat" w="76200">
            <a:solidFill>
              <a:srgbClr val="263F6B"/>
            </a:solidFill>
            <a:prstDash val="solid"/>
            <a:headEnd type="none" len="sm" w="sm"/>
            <a:tailEnd type="none" len="sm" w="sm"/>
          </a:ln>
        </p:spPr>
      </p:sp>
      <p:sp>
        <p:nvSpPr>
          <p:cNvPr name="TextBox 9" id="9"/>
          <p:cNvSpPr txBox="true"/>
          <p:nvPr/>
        </p:nvSpPr>
        <p:spPr>
          <a:xfrm rot="0">
            <a:off x="1631976" y="5284077"/>
            <a:ext cx="8843002" cy="609109"/>
          </a:xfrm>
          <a:prstGeom prst="rect">
            <a:avLst/>
          </a:prstGeom>
        </p:spPr>
        <p:txBody>
          <a:bodyPr anchor="t" rtlCol="false" tIns="0" lIns="0" bIns="0" rIns="0">
            <a:spAutoFit/>
          </a:bodyPr>
          <a:lstStyle/>
          <a:p>
            <a:pPr algn="l">
              <a:lnSpc>
                <a:spcPts val="4925"/>
              </a:lnSpc>
              <a:spcBef>
                <a:spcPct val="0"/>
              </a:spcBef>
            </a:pPr>
            <a:r>
              <a:rPr lang="en-US" sz="3788" spc="75">
                <a:solidFill>
                  <a:srgbClr val="263F6B"/>
                </a:solidFill>
                <a:latin typeface="Montserrat Bold"/>
                <a:ea typeface="Montserrat Bold"/>
                <a:cs typeface="Montserrat Bold"/>
                <a:sym typeface="Montserrat Bold"/>
              </a:rPr>
              <a:t>Ứng dụng trong dự án:</a:t>
            </a:r>
          </a:p>
        </p:txBody>
      </p:sp>
      <p:sp>
        <p:nvSpPr>
          <p:cNvPr name="AutoShape 10" id="10"/>
          <p:cNvSpPr/>
          <p:nvPr/>
        </p:nvSpPr>
        <p:spPr>
          <a:xfrm rot="-1753206">
            <a:off x="-1604403" y="5275941"/>
            <a:ext cx="25783492" cy="9586163"/>
          </a:xfrm>
          <a:prstGeom prst="rect">
            <a:avLst/>
          </a:prstGeom>
          <a:solidFill>
            <a:srgbClr val="545454">
              <a:alpha val="4706"/>
            </a:srgbClr>
          </a:solidFill>
        </p:spPr>
      </p:sp>
      <p:sp>
        <p:nvSpPr>
          <p:cNvPr name="AutoShape 11" id="11"/>
          <p:cNvSpPr/>
          <p:nvPr/>
        </p:nvSpPr>
        <p:spPr>
          <a:xfrm rot="-8231889">
            <a:off x="-9708545" y="6576190"/>
            <a:ext cx="16230600" cy="10441156"/>
          </a:xfrm>
          <a:prstGeom prst="rect">
            <a:avLst/>
          </a:prstGeom>
          <a:solidFill>
            <a:srgbClr val="263F6B"/>
          </a:solidFill>
        </p:spPr>
      </p:sp>
      <p:sp>
        <p:nvSpPr>
          <p:cNvPr name="Freeform 12" id="12"/>
          <p:cNvSpPr/>
          <p:nvPr/>
        </p:nvSpPr>
        <p:spPr>
          <a:xfrm flipH="false" flipV="false" rot="0">
            <a:off x="11503161" y="1177202"/>
            <a:ext cx="1783058" cy="295015"/>
          </a:xfrm>
          <a:custGeom>
            <a:avLst/>
            <a:gdLst/>
            <a:ahLst/>
            <a:cxnLst/>
            <a:rect r="r" b="b" t="t" l="l"/>
            <a:pathLst>
              <a:path h="295015" w="1783058">
                <a:moveTo>
                  <a:pt x="0" y="0"/>
                </a:moveTo>
                <a:lnTo>
                  <a:pt x="1783059" y="0"/>
                </a:lnTo>
                <a:lnTo>
                  <a:pt x="1783059"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3" id="13"/>
          <p:cNvSpPr txBox="true"/>
          <p:nvPr/>
        </p:nvSpPr>
        <p:spPr>
          <a:xfrm rot="0">
            <a:off x="1631976" y="2081218"/>
            <a:ext cx="8843002" cy="609109"/>
          </a:xfrm>
          <a:prstGeom prst="rect">
            <a:avLst/>
          </a:prstGeom>
        </p:spPr>
        <p:txBody>
          <a:bodyPr anchor="t" rtlCol="false" tIns="0" lIns="0" bIns="0" rIns="0">
            <a:spAutoFit/>
          </a:bodyPr>
          <a:lstStyle/>
          <a:p>
            <a:pPr algn="l">
              <a:lnSpc>
                <a:spcPts val="4925"/>
              </a:lnSpc>
              <a:spcBef>
                <a:spcPct val="0"/>
              </a:spcBef>
            </a:pPr>
            <a:r>
              <a:rPr lang="en-US" sz="3788" spc="75">
                <a:solidFill>
                  <a:srgbClr val="263F6B"/>
                </a:solidFill>
                <a:latin typeface="Montserrat Bold"/>
                <a:ea typeface="Montserrat Bold"/>
                <a:cs typeface="Montserrat Bold"/>
                <a:sym typeface="Montserrat Bold"/>
              </a:rPr>
              <a:t>Đặc điểm chính:</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grpSp>
        <p:nvGrpSpPr>
          <p:cNvPr name="Group 3" id="3"/>
          <p:cNvGrpSpPr/>
          <p:nvPr/>
        </p:nvGrpSpPr>
        <p:grpSpPr>
          <a:xfrm rot="0">
            <a:off x="7527747" y="-1825476"/>
            <a:ext cx="16230600" cy="16230600"/>
            <a:chOff x="0" y="0"/>
            <a:chExt cx="6350000" cy="6350000"/>
          </a:xfrm>
        </p:grpSpPr>
        <p:sp>
          <p:nvSpPr>
            <p:cNvPr name="Freeform 4" id="4"/>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5" id="5"/>
          <p:cNvGrpSpPr>
            <a:grpSpLocks noChangeAspect="true"/>
          </p:cNvGrpSpPr>
          <p:nvPr/>
        </p:nvGrpSpPr>
        <p:grpSpPr>
          <a:xfrm rot="0">
            <a:off x="7894436" y="0"/>
            <a:ext cx="12008422" cy="12008374"/>
            <a:chOff x="0" y="0"/>
            <a:chExt cx="6350000" cy="6349975"/>
          </a:xfrm>
        </p:grpSpPr>
        <p:sp>
          <p:nvSpPr>
            <p:cNvPr name="Freeform 6" id="6"/>
            <p:cNvSpPr/>
            <p:nvPr/>
          </p:nvSpPr>
          <p:spPr>
            <a:xfrm flipH="false" flipV="false" rot="0">
              <a:off x="0" y="0"/>
              <a:ext cx="6350000" cy="6349974"/>
            </a:xfrm>
            <a:custGeom>
              <a:avLst/>
              <a:gdLst/>
              <a:ahLst/>
              <a:cxnLst/>
              <a:rect r="r" b="b" t="t" l="l"/>
              <a:pathLst>
                <a:path h="6349974" w="6350000">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l="-71569" t="0" r="-12056" b="0"/>
              </a:stretch>
            </a:blipFill>
          </p:spPr>
        </p:sp>
      </p:grpSp>
      <p:sp>
        <p:nvSpPr>
          <p:cNvPr name="Freeform 7" id="7"/>
          <p:cNvSpPr/>
          <p:nvPr/>
        </p:nvSpPr>
        <p:spPr>
          <a:xfrm flipH="false" flipV="false" rot="0">
            <a:off x="15476242" y="885242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8" id="8"/>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1028700" y="4918933"/>
            <a:ext cx="5943253" cy="1370892"/>
          </a:xfrm>
          <a:prstGeom prst="rect">
            <a:avLst/>
          </a:prstGeom>
        </p:spPr>
        <p:txBody>
          <a:bodyPr anchor="t" rtlCol="false" tIns="0" lIns="0" bIns="0" rIns="0">
            <a:spAutoFit/>
          </a:bodyPr>
          <a:lstStyle/>
          <a:p>
            <a:pPr algn="l">
              <a:lnSpc>
                <a:spcPts val="10331"/>
              </a:lnSpc>
            </a:pPr>
            <a:r>
              <a:rPr lang="en-US" sz="10542" spc="-622">
                <a:solidFill>
                  <a:srgbClr val="263F6B"/>
                </a:solidFill>
                <a:latin typeface="Montserrat Ultra-Bold Italics"/>
                <a:ea typeface="Montserrat Ultra-Bold Italics"/>
                <a:cs typeface="Montserrat Ultra-Bold Italics"/>
                <a:sym typeface="Montserrat Ultra-Bold Italics"/>
              </a:rPr>
              <a:t>Demo </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263F6B"/>
        </a:solidFill>
      </p:bgPr>
    </p:bg>
    <p:spTree>
      <p:nvGrpSpPr>
        <p:cNvPr id="1" name=""/>
        <p:cNvGrpSpPr/>
        <p:nvPr/>
      </p:nvGrpSpPr>
      <p:grpSpPr>
        <a:xfrm>
          <a:off x="0" y="0"/>
          <a:ext cx="0" cy="0"/>
          <a:chOff x="0" y="0"/>
          <a:chExt cx="0" cy="0"/>
        </a:xfrm>
      </p:grpSpPr>
      <p:sp>
        <p:nvSpPr>
          <p:cNvPr name="AutoShape 2" id="2"/>
          <p:cNvSpPr/>
          <p:nvPr/>
        </p:nvSpPr>
        <p:spPr>
          <a:xfrm rot="-1753206">
            <a:off x="-2063656" y="4311229"/>
            <a:ext cx="25783492" cy="9586163"/>
          </a:xfrm>
          <a:prstGeom prst="rect">
            <a:avLst/>
          </a:prstGeom>
          <a:solidFill>
            <a:srgbClr val="000000">
              <a:alpha val="6667"/>
            </a:srgbClr>
          </a:solidFill>
        </p:spPr>
      </p:sp>
      <p:sp>
        <p:nvSpPr>
          <p:cNvPr name="Freeform 3" id="3"/>
          <p:cNvSpPr/>
          <p:nvPr/>
        </p:nvSpPr>
        <p:spPr>
          <a:xfrm flipH="false" flipV="false" rot="0">
            <a:off x="1028700" y="1028700"/>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7494137" y="698454"/>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0">
            <a:off x="979461" y="957841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7" id="7"/>
          <p:cNvSpPr/>
          <p:nvPr/>
        </p:nvSpPr>
        <p:spPr>
          <a:xfrm rot="0">
            <a:off x="1028700" y="8302951"/>
            <a:ext cx="16230600" cy="169519"/>
          </a:xfrm>
          <a:prstGeom prst="rect">
            <a:avLst/>
          </a:prstGeom>
          <a:solidFill>
            <a:srgbClr val="FFFFFF"/>
          </a:solidFill>
        </p:spPr>
      </p:sp>
      <p:sp>
        <p:nvSpPr>
          <p:cNvPr name="AutoShape 8" id="8"/>
          <p:cNvSpPr/>
          <p:nvPr/>
        </p:nvSpPr>
        <p:spPr>
          <a:xfrm rot="0">
            <a:off x="1028700" y="1814529"/>
            <a:ext cx="16230600" cy="169519"/>
          </a:xfrm>
          <a:prstGeom prst="rect">
            <a:avLst/>
          </a:prstGeom>
          <a:solidFill>
            <a:srgbClr val="FFFFFF"/>
          </a:solidFill>
        </p:spPr>
      </p:sp>
      <p:sp>
        <p:nvSpPr>
          <p:cNvPr name="TextBox 9" id="9"/>
          <p:cNvSpPr txBox="true"/>
          <p:nvPr/>
        </p:nvSpPr>
        <p:spPr>
          <a:xfrm rot="0">
            <a:off x="1028700" y="3278915"/>
            <a:ext cx="7727311" cy="3919136"/>
          </a:xfrm>
          <a:prstGeom prst="rect">
            <a:avLst/>
          </a:prstGeom>
        </p:spPr>
        <p:txBody>
          <a:bodyPr anchor="t" rtlCol="false" tIns="0" lIns="0" bIns="0" rIns="0">
            <a:spAutoFit/>
          </a:bodyPr>
          <a:lstStyle/>
          <a:p>
            <a:pPr algn="l">
              <a:lnSpc>
                <a:spcPts val="14898"/>
              </a:lnSpc>
            </a:pPr>
            <a:r>
              <a:rPr lang="en-US" sz="16194" spc="-955">
                <a:solidFill>
                  <a:srgbClr val="FFFFFF"/>
                </a:solidFill>
                <a:latin typeface="Montserrat Ultra-Bold"/>
                <a:ea typeface="Montserrat Ultra-Bold"/>
                <a:cs typeface="Montserrat Ultra-Bold"/>
                <a:sym typeface="Montserrat Ultra-Bold"/>
              </a:rPr>
              <a:t>THANK YOU</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5730245" y="8434186"/>
            <a:ext cx="25783492" cy="9586163"/>
          </a:xfrm>
          <a:prstGeom prst="rect">
            <a:avLst/>
          </a:prstGeom>
          <a:solidFill>
            <a:srgbClr val="545454">
              <a:alpha val="4706"/>
            </a:srgbClr>
          </a:solidFill>
        </p:spPr>
      </p:sp>
      <p:grpSp>
        <p:nvGrpSpPr>
          <p:cNvPr name="Group 3" id="3"/>
          <p:cNvGrpSpPr/>
          <p:nvPr/>
        </p:nvGrpSpPr>
        <p:grpSpPr>
          <a:xfrm rot="0">
            <a:off x="2261035" y="2063469"/>
            <a:ext cx="4113110" cy="1810294"/>
            <a:chOff x="0" y="0"/>
            <a:chExt cx="1500474" cy="660400"/>
          </a:xfrm>
        </p:grpSpPr>
        <p:sp>
          <p:nvSpPr>
            <p:cNvPr name="Freeform 4" id="4"/>
            <p:cNvSpPr/>
            <p:nvPr/>
          </p:nvSpPr>
          <p:spPr>
            <a:xfrm flipH="false" flipV="false" rot="0">
              <a:off x="0" y="0"/>
              <a:ext cx="1500474" cy="660400"/>
            </a:xfrm>
            <a:custGeom>
              <a:avLst/>
              <a:gdLst/>
              <a:ahLst/>
              <a:cxnLst/>
              <a:rect r="r" b="b" t="t" l="l"/>
              <a:pathLst>
                <a:path h="660400" w="1500474">
                  <a:moveTo>
                    <a:pt x="1376013" y="660400"/>
                  </a:moveTo>
                  <a:lnTo>
                    <a:pt x="124460" y="660400"/>
                  </a:lnTo>
                  <a:cubicBezTo>
                    <a:pt x="55880" y="660400"/>
                    <a:pt x="0" y="604520"/>
                    <a:pt x="0" y="535940"/>
                  </a:cubicBezTo>
                  <a:lnTo>
                    <a:pt x="0" y="124460"/>
                  </a:lnTo>
                  <a:cubicBezTo>
                    <a:pt x="0" y="55880"/>
                    <a:pt x="55880" y="0"/>
                    <a:pt x="124460" y="0"/>
                  </a:cubicBezTo>
                  <a:lnTo>
                    <a:pt x="1376014" y="0"/>
                  </a:lnTo>
                  <a:cubicBezTo>
                    <a:pt x="1444594" y="0"/>
                    <a:pt x="1500474" y="55880"/>
                    <a:pt x="1500474" y="124460"/>
                  </a:cubicBezTo>
                  <a:lnTo>
                    <a:pt x="1500474" y="535940"/>
                  </a:lnTo>
                  <a:cubicBezTo>
                    <a:pt x="1500474" y="604520"/>
                    <a:pt x="1444594" y="660400"/>
                    <a:pt x="1376014" y="660400"/>
                  </a:cubicBezTo>
                  <a:close/>
                </a:path>
              </a:pathLst>
            </a:custGeom>
            <a:solidFill>
              <a:srgbClr val="263F6B"/>
            </a:solidFill>
          </p:spPr>
        </p:sp>
      </p:grpSp>
      <p:sp>
        <p:nvSpPr>
          <p:cNvPr name="TextBox 5" id="5"/>
          <p:cNvSpPr txBox="true"/>
          <p:nvPr/>
        </p:nvSpPr>
        <p:spPr>
          <a:xfrm rot="0">
            <a:off x="2005128" y="2280629"/>
            <a:ext cx="4624924" cy="1746744"/>
          </a:xfrm>
          <a:prstGeom prst="rect">
            <a:avLst/>
          </a:prstGeom>
        </p:spPr>
        <p:txBody>
          <a:bodyPr anchor="t" rtlCol="false" tIns="0" lIns="0" bIns="0" rIns="0">
            <a:spAutoFit/>
          </a:bodyPr>
          <a:lstStyle/>
          <a:p>
            <a:pPr algn="ctr">
              <a:lnSpc>
                <a:spcPts val="3524"/>
              </a:lnSpc>
            </a:pPr>
            <a:r>
              <a:rPr lang="en-US" sz="2711" spc="54">
                <a:solidFill>
                  <a:srgbClr val="FFFFFF"/>
                </a:solidFill>
                <a:latin typeface="Montserrat Ultra-Bold"/>
                <a:ea typeface="Montserrat Ultra-Bold"/>
                <a:cs typeface="Montserrat Ultra-Bold"/>
                <a:sym typeface="Montserrat Ultra-Bold"/>
              </a:rPr>
              <a:t>Nguyễn Nhật Minh    LỚP: 21PFIEV3  </a:t>
            </a:r>
          </a:p>
          <a:p>
            <a:pPr algn="ctr">
              <a:lnSpc>
                <a:spcPts val="3524"/>
              </a:lnSpc>
            </a:pPr>
            <a:r>
              <a:rPr lang="en-US" sz="2711" spc="54">
                <a:solidFill>
                  <a:srgbClr val="FFFFFF"/>
                </a:solidFill>
                <a:latin typeface="Montserrat Ultra-Bold"/>
                <a:ea typeface="Montserrat Ultra-Bold"/>
                <a:cs typeface="Montserrat Ultra-Bold"/>
                <a:sym typeface="Montserrat Ultra-Bold"/>
              </a:rPr>
              <a:t>NHÓM: 89</a:t>
            </a:r>
          </a:p>
          <a:p>
            <a:pPr algn="ctr">
              <a:lnSpc>
                <a:spcPts val="3524"/>
              </a:lnSpc>
            </a:pPr>
          </a:p>
        </p:txBody>
      </p:sp>
      <p:grpSp>
        <p:nvGrpSpPr>
          <p:cNvPr name="Group 6" id="6"/>
          <p:cNvGrpSpPr/>
          <p:nvPr/>
        </p:nvGrpSpPr>
        <p:grpSpPr>
          <a:xfrm rot="0">
            <a:off x="11108179" y="2046620"/>
            <a:ext cx="4113110" cy="1827143"/>
            <a:chOff x="0" y="0"/>
            <a:chExt cx="1500474" cy="666547"/>
          </a:xfrm>
        </p:grpSpPr>
        <p:sp>
          <p:nvSpPr>
            <p:cNvPr name="Freeform 7" id="7"/>
            <p:cNvSpPr/>
            <p:nvPr/>
          </p:nvSpPr>
          <p:spPr>
            <a:xfrm flipH="false" flipV="false" rot="0">
              <a:off x="0" y="0"/>
              <a:ext cx="1500474" cy="666547"/>
            </a:xfrm>
            <a:custGeom>
              <a:avLst/>
              <a:gdLst/>
              <a:ahLst/>
              <a:cxnLst/>
              <a:rect r="r" b="b" t="t" l="l"/>
              <a:pathLst>
                <a:path h="666547" w="1500474">
                  <a:moveTo>
                    <a:pt x="1376013" y="666547"/>
                  </a:moveTo>
                  <a:lnTo>
                    <a:pt x="124460" y="666547"/>
                  </a:lnTo>
                  <a:cubicBezTo>
                    <a:pt x="55880" y="666547"/>
                    <a:pt x="0" y="610667"/>
                    <a:pt x="0" y="542087"/>
                  </a:cubicBezTo>
                  <a:lnTo>
                    <a:pt x="0" y="124460"/>
                  </a:lnTo>
                  <a:cubicBezTo>
                    <a:pt x="0" y="55880"/>
                    <a:pt x="55880" y="0"/>
                    <a:pt x="124460" y="0"/>
                  </a:cubicBezTo>
                  <a:lnTo>
                    <a:pt x="1376014" y="0"/>
                  </a:lnTo>
                  <a:cubicBezTo>
                    <a:pt x="1444594" y="0"/>
                    <a:pt x="1500474" y="55880"/>
                    <a:pt x="1500474" y="124460"/>
                  </a:cubicBezTo>
                  <a:lnTo>
                    <a:pt x="1500474" y="542087"/>
                  </a:lnTo>
                  <a:cubicBezTo>
                    <a:pt x="1500474" y="610667"/>
                    <a:pt x="1444594" y="666547"/>
                    <a:pt x="1376014" y="666547"/>
                  </a:cubicBezTo>
                  <a:close/>
                </a:path>
              </a:pathLst>
            </a:custGeom>
            <a:solidFill>
              <a:srgbClr val="263F6B"/>
            </a:solidFill>
          </p:spPr>
        </p:sp>
      </p:grpSp>
      <p:sp>
        <p:nvSpPr>
          <p:cNvPr name="TextBox 8" id="8"/>
          <p:cNvSpPr txBox="true"/>
          <p:nvPr/>
        </p:nvSpPr>
        <p:spPr>
          <a:xfrm rot="0">
            <a:off x="11139832" y="2280616"/>
            <a:ext cx="4113110" cy="1746758"/>
          </a:xfrm>
          <a:prstGeom prst="rect">
            <a:avLst/>
          </a:prstGeom>
        </p:spPr>
        <p:txBody>
          <a:bodyPr anchor="t" rtlCol="false" tIns="0" lIns="0" bIns="0" rIns="0">
            <a:spAutoFit/>
          </a:bodyPr>
          <a:lstStyle/>
          <a:p>
            <a:pPr algn="ctr">
              <a:lnSpc>
                <a:spcPts val="3523"/>
              </a:lnSpc>
            </a:pPr>
            <a:r>
              <a:rPr lang="en-US" sz="2710" spc="54">
                <a:solidFill>
                  <a:srgbClr val="FFFFFF"/>
                </a:solidFill>
                <a:latin typeface="Montserrat Ultra-Bold"/>
                <a:ea typeface="Montserrat Ultra-Bold"/>
                <a:cs typeface="Montserrat Ultra-Bold"/>
                <a:sym typeface="Montserrat Ultra-Bold"/>
              </a:rPr>
              <a:t>Nguyễn Thanh Trí     LỚP: 21PFIEV3  </a:t>
            </a:r>
          </a:p>
          <a:p>
            <a:pPr algn="ctr">
              <a:lnSpc>
                <a:spcPts val="3523"/>
              </a:lnSpc>
            </a:pPr>
            <a:r>
              <a:rPr lang="en-US" sz="2710" spc="54">
                <a:solidFill>
                  <a:srgbClr val="FFFFFF"/>
                </a:solidFill>
                <a:latin typeface="Montserrat Ultra-Bold"/>
                <a:ea typeface="Montserrat Ultra-Bold"/>
                <a:cs typeface="Montserrat Ultra-Bold"/>
                <a:sym typeface="Montserrat Ultra-Bold"/>
              </a:rPr>
              <a:t>NHÓM: 89</a:t>
            </a:r>
          </a:p>
          <a:p>
            <a:pPr algn="ctr">
              <a:lnSpc>
                <a:spcPts val="3523"/>
              </a:lnSpc>
            </a:pPr>
          </a:p>
        </p:txBody>
      </p:sp>
      <p:sp>
        <p:nvSpPr>
          <p:cNvPr name="TextBox 9" id="9"/>
          <p:cNvSpPr txBox="true"/>
          <p:nvPr/>
        </p:nvSpPr>
        <p:spPr>
          <a:xfrm rot="0">
            <a:off x="11247672" y="6247326"/>
            <a:ext cx="4005270" cy="384159"/>
          </a:xfrm>
          <a:prstGeom prst="rect">
            <a:avLst/>
          </a:prstGeom>
        </p:spPr>
        <p:txBody>
          <a:bodyPr anchor="t" rtlCol="false" tIns="0" lIns="0" bIns="0" rIns="0">
            <a:spAutoFit/>
          </a:bodyPr>
          <a:lstStyle/>
          <a:p>
            <a:pPr algn="ctr">
              <a:lnSpc>
                <a:spcPts val="3140"/>
              </a:lnSpc>
            </a:pPr>
            <a:r>
              <a:rPr lang="en-US" sz="2415" spc="48">
                <a:solidFill>
                  <a:srgbClr val="FFFFFF"/>
                </a:solidFill>
                <a:latin typeface="Montserrat Ultra-Bold"/>
                <a:ea typeface="Montserrat Ultra-Bold"/>
                <a:cs typeface="Montserrat Ultra-Bold"/>
                <a:sym typeface="Montserrat Ultra-Bold"/>
              </a:rPr>
              <a:t>Key consultants</a:t>
            </a:r>
          </a:p>
        </p:txBody>
      </p:sp>
      <p:grpSp>
        <p:nvGrpSpPr>
          <p:cNvPr name="Group 10" id="10"/>
          <p:cNvGrpSpPr/>
          <p:nvPr/>
        </p:nvGrpSpPr>
        <p:grpSpPr>
          <a:xfrm rot="0">
            <a:off x="2261035" y="5525337"/>
            <a:ext cx="4222117" cy="1810294"/>
            <a:chOff x="0" y="0"/>
            <a:chExt cx="1540240" cy="660400"/>
          </a:xfrm>
        </p:grpSpPr>
        <p:sp>
          <p:nvSpPr>
            <p:cNvPr name="Freeform 11" id="11"/>
            <p:cNvSpPr/>
            <p:nvPr/>
          </p:nvSpPr>
          <p:spPr>
            <a:xfrm flipH="false" flipV="false" rot="0">
              <a:off x="0" y="0"/>
              <a:ext cx="1540240" cy="660400"/>
            </a:xfrm>
            <a:custGeom>
              <a:avLst/>
              <a:gdLst/>
              <a:ahLst/>
              <a:cxnLst/>
              <a:rect r="r" b="b" t="t" l="l"/>
              <a:pathLst>
                <a:path h="660400" w="1540240">
                  <a:moveTo>
                    <a:pt x="1415780" y="660400"/>
                  </a:moveTo>
                  <a:lnTo>
                    <a:pt x="124460" y="660400"/>
                  </a:lnTo>
                  <a:cubicBezTo>
                    <a:pt x="55880" y="660400"/>
                    <a:pt x="0" y="604520"/>
                    <a:pt x="0" y="535940"/>
                  </a:cubicBezTo>
                  <a:lnTo>
                    <a:pt x="0" y="124460"/>
                  </a:lnTo>
                  <a:cubicBezTo>
                    <a:pt x="0" y="55880"/>
                    <a:pt x="55880" y="0"/>
                    <a:pt x="124460" y="0"/>
                  </a:cubicBezTo>
                  <a:lnTo>
                    <a:pt x="1415780" y="0"/>
                  </a:lnTo>
                  <a:cubicBezTo>
                    <a:pt x="1484360" y="0"/>
                    <a:pt x="1540240" y="55880"/>
                    <a:pt x="1540240" y="124460"/>
                  </a:cubicBezTo>
                  <a:lnTo>
                    <a:pt x="1540240" y="535940"/>
                  </a:lnTo>
                  <a:cubicBezTo>
                    <a:pt x="1540240" y="604520"/>
                    <a:pt x="1484360" y="660400"/>
                    <a:pt x="1415780" y="660400"/>
                  </a:cubicBezTo>
                  <a:close/>
                </a:path>
              </a:pathLst>
            </a:custGeom>
            <a:solidFill>
              <a:srgbClr val="263F6B"/>
            </a:solidFill>
          </p:spPr>
        </p:sp>
      </p:grpSp>
      <p:sp>
        <p:nvSpPr>
          <p:cNvPr name="TextBox 12" id="12"/>
          <p:cNvSpPr txBox="true"/>
          <p:nvPr/>
        </p:nvSpPr>
        <p:spPr>
          <a:xfrm rot="0">
            <a:off x="1028700" y="854822"/>
            <a:ext cx="9042223" cy="778580"/>
          </a:xfrm>
          <a:prstGeom prst="rect">
            <a:avLst/>
          </a:prstGeom>
        </p:spPr>
        <p:txBody>
          <a:bodyPr anchor="t" rtlCol="false" tIns="0" lIns="0" bIns="0" rIns="0">
            <a:spAutoFit/>
          </a:bodyPr>
          <a:lstStyle/>
          <a:p>
            <a:pPr algn="l">
              <a:lnSpc>
                <a:spcPts val="5761"/>
              </a:lnSpc>
            </a:pPr>
            <a:r>
              <a:rPr lang="en-US" sz="5879" spc="-346">
                <a:solidFill>
                  <a:srgbClr val="263F6B"/>
                </a:solidFill>
                <a:latin typeface="Montserrat Ultra-Bold Italics"/>
                <a:ea typeface="Montserrat Ultra-Bold Italics"/>
                <a:cs typeface="Montserrat Ultra-Bold Italics"/>
                <a:sym typeface="Montserrat Ultra-Bold Italics"/>
              </a:rPr>
              <a:t>SINH VIÊN THỰC HIỆN</a:t>
            </a:r>
          </a:p>
        </p:txBody>
      </p:sp>
      <p:sp>
        <p:nvSpPr>
          <p:cNvPr name="AutoShape 13" id="13"/>
          <p:cNvSpPr/>
          <p:nvPr/>
        </p:nvSpPr>
        <p:spPr>
          <a:xfrm flipH="true">
            <a:off x="6374145" y="2960191"/>
            <a:ext cx="4734034" cy="32237"/>
          </a:xfrm>
          <a:prstGeom prst="line">
            <a:avLst/>
          </a:prstGeom>
          <a:ln cap="rnd" w="47625">
            <a:solidFill>
              <a:srgbClr val="263F6B"/>
            </a:solidFill>
            <a:prstDash val="solid"/>
            <a:headEnd type="oval" len="lg" w="lg"/>
            <a:tailEnd type="oval" len="lg" w="lg"/>
          </a:ln>
        </p:spPr>
      </p:sp>
      <p:sp>
        <p:nvSpPr>
          <p:cNvPr name="AutoShape 14" id="14"/>
          <p:cNvSpPr/>
          <p:nvPr/>
        </p:nvSpPr>
        <p:spPr>
          <a:xfrm rot="-2700000">
            <a:off x="15641497" y="9043300"/>
            <a:ext cx="5293007" cy="2487400"/>
          </a:xfrm>
          <a:prstGeom prst="rect">
            <a:avLst/>
          </a:prstGeom>
          <a:solidFill>
            <a:srgbClr val="213559"/>
          </a:solidFill>
        </p:spPr>
      </p:sp>
      <p:sp>
        <p:nvSpPr>
          <p:cNvPr name="AutoShape 15" id="15"/>
          <p:cNvSpPr/>
          <p:nvPr/>
        </p:nvSpPr>
        <p:spPr>
          <a:xfrm rot="-2700000">
            <a:off x="-2646503" y="-1243700"/>
            <a:ext cx="5293007" cy="2487400"/>
          </a:xfrm>
          <a:prstGeom prst="rect">
            <a:avLst/>
          </a:prstGeom>
          <a:solidFill>
            <a:srgbClr val="213559"/>
          </a:solidFill>
        </p:spPr>
      </p:sp>
      <p:sp>
        <p:nvSpPr>
          <p:cNvPr name="AutoShape 16" id="16"/>
          <p:cNvSpPr/>
          <p:nvPr/>
        </p:nvSpPr>
        <p:spPr>
          <a:xfrm flipV="true">
            <a:off x="4293778" y="3873763"/>
            <a:ext cx="23813" cy="1651574"/>
          </a:xfrm>
          <a:prstGeom prst="line">
            <a:avLst/>
          </a:prstGeom>
          <a:ln cap="rnd" w="47625">
            <a:solidFill>
              <a:srgbClr val="263F6B"/>
            </a:solidFill>
            <a:prstDash val="solid"/>
            <a:headEnd type="oval" len="lg" w="lg"/>
            <a:tailEnd type="oval" len="lg" w="lg"/>
          </a:ln>
        </p:spPr>
      </p:sp>
      <p:sp>
        <p:nvSpPr>
          <p:cNvPr name="AutoShape 17" id="17"/>
          <p:cNvSpPr/>
          <p:nvPr/>
        </p:nvSpPr>
        <p:spPr>
          <a:xfrm flipV="true">
            <a:off x="13078311" y="3873419"/>
            <a:ext cx="23812" cy="1651574"/>
          </a:xfrm>
          <a:prstGeom prst="line">
            <a:avLst/>
          </a:prstGeom>
          <a:ln cap="rnd" w="47625">
            <a:solidFill>
              <a:srgbClr val="263F6B"/>
            </a:solidFill>
            <a:prstDash val="solid"/>
            <a:headEnd type="oval" len="lg" w="lg"/>
            <a:tailEnd type="oval" len="lg" w="lg"/>
          </a:ln>
        </p:spPr>
      </p:sp>
      <p:grpSp>
        <p:nvGrpSpPr>
          <p:cNvPr name="Group 18" id="18"/>
          <p:cNvGrpSpPr/>
          <p:nvPr/>
        </p:nvGrpSpPr>
        <p:grpSpPr>
          <a:xfrm rot="0">
            <a:off x="11108179" y="5524994"/>
            <a:ext cx="4113110" cy="1810294"/>
            <a:chOff x="0" y="0"/>
            <a:chExt cx="1500474" cy="660400"/>
          </a:xfrm>
        </p:grpSpPr>
        <p:sp>
          <p:nvSpPr>
            <p:cNvPr name="Freeform 19" id="19"/>
            <p:cNvSpPr/>
            <p:nvPr/>
          </p:nvSpPr>
          <p:spPr>
            <a:xfrm flipH="false" flipV="false" rot="0">
              <a:off x="0" y="0"/>
              <a:ext cx="1500474" cy="660400"/>
            </a:xfrm>
            <a:custGeom>
              <a:avLst/>
              <a:gdLst/>
              <a:ahLst/>
              <a:cxnLst/>
              <a:rect r="r" b="b" t="t" l="l"/>
              <a:pathLst>
                <a:path h="660400" w="1500474">
                  <a:moveTo>
                    <a:pt x="1376013" y="660400"/>
                  </a:moveTo>
                  <a:lnTo>
                    <a:pt x="124460" y="660400"/>
                  </a:lnTo>
                  <a:cubicBezTo>
                    <a:pt x="55880" y="660400"/>
                    <a:pt x="0" y="604520"/>
                    <a:pt x="0" y="535940"/>
                  </a:cubicBezTo>
                  <a:lnTo>
                    <a:pt x="0" y="124460"/>
                  </a:lnTo>
                  <a:cubicBezTo>
                    <a:pt x="0" y="55880"/>
                    <a:pt x="55880" y="0"/>
                    <a:pt x="124460" y="0"/>
                  </a:cubicBezTo>
                  <a:lnTo>
                    <a:pt x="1376014" y="0"/>
                  </a:lnTo>
                  <a:cubicBezTo>
                    <a:pt x="1444594" y="0"/>
                    <a:pt x="1500474" y="55880"/>
                    <a:pt x="1500474" y="124460"/>
                  </a:cubicBezTo>
                  <a:lnTo>
                    <a:pt x="1500474" y="535940"/>
                  </a:lnTo>
                  <a:cubicBezTo>
                    <a:pt x="1500474" y="604520"/>
                    <a:pt x="1444594" y="660400"/>
                    <a:pt x="1376014" y="660400"/>
                  </a:cubicBezTo>
                  <a:close/>
                </a:path>
              </a:pathLst>
            </a:custGeom>
            <a:solidFill>
              <a:srgbClr val="263F6B"/>
            </a:solidFill>
          </p:spPr>
        </p:sp>
      </p:grpSp>
      <p:sp>
        <p:nvSpPr>
          <p:cNvPr name="TextBox 20" id="20"/>
          <p:cNvSpPr txBox="true"/>
          <p:nvPr/>
        </p:nvSpPr>
        <p:spPr>
          <a:xfrm rot="0">
            <a:off x="11193752" y="5799635"/>
            <a:ext cx="4113110" cy="1746744"/>
          </a:xfrm>
          <a:prstGeom prst="rect">
            <a:avLst/>
          </a:prstGeom>
        </p:spPr>
        <p:txBody>
          <a:bodyPr anchor="t" rtlCol="false" tIns="0" lIns="0" bIns="0" rIns="0">
            <a:spAutoFit/>
          </a:bodyPr>
          <a:lstStyle/>
          <a:p>
            <a:pPr algn="ctr" marL="0" indent="0" lvl="1">
              <a:lnSpc>
                <a:spcPts val="3524"/>
              </a:lnSpc>
              <a:spcBef>
                <a:spcPct val="0"/>
              </a:spcBef>
            </a:pPr>
            <a:r>
              <a:rPr lang="en-US" sz="2711" spc="54" strike="noStrike" u="none">
                <a:solidFill>
                  <a:srgbClr val="FFFFFF"/>
                </a:solidFill>
                <a:latin typeface="Montserrat Ultra-Bold"/>
                <a:ea typeface="Montserrat Ultra-Bold"/>
                <a:cs typeface="Montserrat Ultra-Bold"/>
                <a:sym typeface="Montserrat Ultra-Bold"/>
              </a:rPr>
              <a:t>Hồ Nguyên Khoa       LỚP: 21PFIEV3  </a:t>
            </a:r>
          </a:p>
          <a:p>
            <a:pPr algn="ctr" marL="0" indent="0" lvl="1">
              <a:lnSpc>
                <a:spcPts val="3524"/>
              </a:lnSpc>
              <a:spcBef>
                <a:spcPct val="0"/>
              </a:spcBef>
            </a:pPr>
            <a:r>
              <a:rPr lang="en-US" sz="2711" spc="54" strike="noStrike" u="none">
                <a:solidFill>
                  <a:srgbClr val="FFFFFF"/>
                </a:solidFill>
                <a:latin typeface="Montserrat Ultra-Bold"/>
                <a:ea typeface="Montserrat Ultra-Bold"/>
                <a:cs typeface="Montserrat Ultra-Bold"/>
                <a:sym typeface="Montserrat Ultra-Bold"/>
              </a:rPr>
              <a:t>NHÓM: 89</a:t>
            </a:r>
          </a:p>
          <a:p>
            <a:pPr algn="ctr" marL="0" indent="0" lvl="1">
              <a:lnSpc>
                <a:spcPts val="3524"/>
              </a:lnSpc>
              <a:spcBef>
                <a:spcPct val="0"/>
              </a:spcBef>
            </a:pPr>
          </a:p>
        </p:txBody>
      </p:sp>
      <p:sp>
        <p:nvSpPr>
          <p:cNvPr name="AutoShape 21" id="21"/>
          <p:cNvSpPr/>
          <p:nvPr/>
        </p:nvSpPr>
        <p:spPr>
          <a:xfrm flipH="true" flipV="true">
            <a:off x="6483152" y="6430484"/>
            <a:ext cx="4624904" cy="6540"/>
          </a:xfrm>
          <a:prstGeom prst="line">
            <a:avLst/>
          </a:prstGeom>
          <a:ln cap="rnd" w="47625">
            <a:solidFill>
              <a:srgbClr val="263F6B"/>
            </a:solidFill>
            <a:prstDash val="solid"/>
            <a:headEnd type="oval" len="lg" w="lg"/>
            <a:tailEnd type="oval" len="lg" w="lg"/>
          </a:ln>
        </p:spPr>
      </p:sp>
      <p:sp>
        <p:nvSpPr>
          <p:cNvPr name="AutoShape 22" id="22"/>
          <p:cNvSpPr/>
          <p:nvPr/>
        </p:nvSpPr>
        <p:spPr>
          <a:xfrm flipV="true">
            <a:off x="8625266" y="6461180"/>
            <a:ext cx="23812" cy="1651574"/>
          </a:xfrm>
          <a:prstGeom prst="line">
            <a:avLst/>
          </a:prstGeom>
          <a:ln cap="rnd" w="47625">
            <a:solidFill>
              <a:srgbClr val="263F6B"/>
            </a:solidFill>
            <a:prstDash val="solid"/>
            <a:headEnd type="oval" len="lg" w="lg"/>
            <a:tailEnd type="oval" len="lg" w="lg"/>
          </a:ln>
        </p:spPr>
      </p:sp>
      <p:grpSp>
        <p:nvGrpSpPr>
          <p:cNvPr name="Group 23" id="23"/>
          <p:cNvGrpSpPr/>
          <p:nvPr/>
        </p:nvGrpSpPr>
        <p:grpSpPr>
          <a:xfrm rot="0">
            <a:off x="6142363" y="8113098"/>
            <a:ext cx="5013431" cy="1810294"/>
            <a:chOff x="0" y="0"/>
            <a:chExt cx="1828913" cy="660400"/>
          </a:xfrm>
        </p:grpSpPr>
        <p:sp>
          <p:nvSpPr>
            <p:cNvPr name="Freeform 24" id="24"/>
            <p:cNvSpPr/>
            <p:nvPr/>
          </p:nvSpPr>
          <p:spPr>
            <a:xfrm flipH="false" flipV="false" rot="0">
              <a:off x="0" y="0"/>
              <a:ext cx="1828913" cy="660400"/>
            </a:xfrm>
            <a:custGeom>
              <a:avLst/>
              <a:gdLst/>
              <a:ahLst/>
              <a:cxnLst/>
              <a:rect r="r" b="b" t="t" l="l"/>
              <a:pathLst>
                <a:path h="660400" w="1828913">
                  <a:moveTo>
                    <a:pt x="1704453" y="660400"/>
                  </a:moveTo>
                  <a:lnTo>
                    <a:pt x="124460" y="660400"/>
                  </a:lnTo>
                  <a:cubicBezTo>
                    <a:pt x="55880" y="660400"/>
                    <a:pt x="0" y="604520"/>
                    <a:pt x="0" y="535940"/>
                  </a:cubicBezTo>
                  <a:lnTo>
                    <a:pt x="0" y="124460"/>
                  </a:lnTo>
                  <a:cubicBezTo>
                    <a:pt x="0" y="55880"/>
                    <a:pt x="55880" y="0"/>
                    <a:pt x="124460" y="0"/>
                  </a:cubicBezTo>
                  <a:lnTo>
                    <a:pt x="1704453" y="0"/>
                  </a:lnTo>
                  <a:cubicBezTo>
                    <a:pt x="1773033" y="0"/>
                    <a:pt x="1828913" y="55880"/>
                    <a:pt x="1828913" y="124460"/>
                  </a:cubicBezTo>
                  <a:lnTo>
                    <a:pt x="1828913" y="535940"/>
                  </a:lnTo>
                  <a:cubicBezTo>
                    <a:pt x="1828913" y="604520"/>
                    <a:pt x="1773033" y="660400"/>
                    <a:pt x="1704453" y="660400"/>
                  </a:cubicBezTo>
                  <a:close/>
                </a:path>
              </a:pathLst>
            </a:custGeom>
            <a:solidFill>
              <a:srgbClr val="263F6B"/>
            </a:solidFill>
          </p:spPr>
        </p:sp>
      </p:grpSp>
      <p:sp>
        <p:nvSpPr>
          <p:cNvPr name="TextBox 25" id="25"/>
          <p:cNvSpPr txBox="true"/>
          <p:nvPr/>
        </p:nvSpPr>
        <p:spPr>
          <a:xfrm rot="0">
            <a:off x="2059632" y="5702171"/>
            <a:ext cx="4624924" cy="1750624"/>
          </a:xfrm>
          <a:prstGeom prst="rect">
            <a:avLst/>
          </a:prstGeom>
        </p:spPr>
        <p:txBody>
          <a:bodyPr anchor="t" rtlCol="false" tIns="0" lIns="0" bIns="0" rIns="0">
            <a:spAutoFit/>
          </a:bodyPr>
          <a:lstStyle/>
          <a:p>
            <a:pPr algn="ctr" marL="0" indent="0" lvl="1">
              <a:lnSpc>
                <a:spcPts val="3524"/>
              </a:lnSpc>
              <a:spcBef>
                <a:spcPct val="0"/>
              </a:spcBef>
            </a:pPr>
            <a:r>
              <a:rPr lang="en-US" sz="2711" spc="54" strike="noStrike" u="none">
                <a:solidFill>
                  <a:srgbClr val="FFFFFF"/>
                </a:solidFill>
                <a:latin typeface="Montserrat Ultra-Bold"/>
                <a:ea typeface="Montserrat Ultra-Bold"/>
                <a:cs typeface="Montserrat Ultra-Bold"/>
                <a:sym typeface="Montserrat Ultra-Bold"/>
              </a:rPr>
              <a:t>Nguyễn Việt Anh       LỚP: 21PFIEV3  </a:t>
            </a:r>
          </a:p>
          <a:p>
            <a:pPr algn="ctr" marL="0" indent="0" lvl="1">
              <a:lnSpc>
                <a:spcPts val="3524"/>
              </a:lnSpc>
              <a:spcBef>
                <a:spcPct val="0"/>
              </a:spcBef>
            </a:pPr>
            <a:r>
              <a:rPr lang="en-US" sz="2711" spc="54" strike="noStrike" u="none">
                <a:solidFill>
                  <a:srgbClr val="FFFFFF"/>
                </a:solidFill>
                <a:latin typeface="Montserrat Ultra-Bold"/>
                <a:ea typeface="Montserrat Ultra-Bold"/>
                <a:cs typeface="Montserrat Ultra-Bold"/>
                <a:sym typeface="Montserrat Ultra-Bold"/>
              </a:rPr>
              <a:t>NHÓM: 89</a:t>
            </a:r>
          </a:p>
          <a:p>
            <a:pPr algn="ctr" marL="0" indent="0" lvl="1">
              <a:lnSpc>
                <a:spcPts val="3524"/>
              </a:lnSpc>
              <a:spcBef>
                <a:spcPct val="0"/>
              </a:spcBef>
            </a:pPr>
          </a:p>
        </p:txBody>
      </p:sp>
      <p:sp>
        <p:nvSpPr>
          <p:cNvPr name="TextBox 26" id="26"/>
          <p:cNvSpPr txBox="true"/>
          <p:nvPr/>
        </p:nvSpPr>
        <p:spPr>
          <a:xfrm rot="0">
            <a:off x="6312804" y="8273743"/>
            <a:ext cx="4624924" cy="1750624"/>
          </a:xfrm>
          <a:prstGeom prst="rect">
            <a:avLst/>
          </a:prstGeom>
        </p:spPr>
        <p:txBody>
          <a:bodyPr anchor="t" rtlCol="false" tIns="0" lIns="0" bIns="0" rIns="0">
            <a:spAutoFit/>
          </a:bodyPr>
          <a:lstStyle/>
          <a:p>
            <a:pPr algn="ctr">
              <a:lnSpc>
                <a:spcPts val="3524"/>
              </a:lnSpc>
            </a:pPr>
            <a:r>
              <a:rPr lang="en-US" sz="2711" spc="54">
                <a:solidFill>
                  <a:srgbClr val="FFFFFF"/>
                </a:solidFill>
                <a:latin typeface="Montserrat Ultra-Bold"/>
                <a:ea typeface="Montserrat Ultra-Bold"/>
                <a:cs typeface="Montserrat Ultra-Bold"/>
                <a:sym typeface="Montserrat Ultra-Bold"/>
              </a:rPr>
              <a:t>CBHD: </a:t>
            </a:r>
          </a:p>
          <a:p>
            <a:pPr algn="ctr">
              <a:lnSpc>
                <a:spcPts val="3524"/>
              </a:lnSpc>
            </a:pPr>
            <a:r>
              <a:rPr lang="en-US" sz="2711" spc="54">
                <a:solidFill>
                  <a:srgbClr val="FFFFFF"/>
                </a:solidFill>
                <a:latin typeface="Montserrat Ultra-Bold"/>
                <a:ea typeface="Montserrat Ultra-Bold"/>
                <a:cs typeface="Montserrat Ultra-Bold"/>
                <a:sym typeface="Montserrat Ultra-Bold"/>
              </a:rPr>
              <a:t>&lt;Họ và Tên Cán bộ hướng dẫn&gt;</a:t>
            </a:r>
          </a:p>
          <a:p>
            <a:pPr algn="ctr" marL="0" indent="0" lvl="1">
              <a:lnSpc>
                <a:spcPts val="3524"/>
              </a:lnSpc>
              <a:spcBef>
                <a:spcPct val="0"/>
              </a:spcBef>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447174" y="4458736"/>
            <a:ext cx="25783492" cy="9586163"/>
          </a:xfrm>
          <a:prstGeom prst="rect">
            <a:avLst/>
          </a:prstGeom>
          <a:solidFill>
            <a:srgbClr val="545454">
              <a:alpha val="4706"/>
            </a:srgbClr>
          </a:solidFill>
        </p:spPr>
      </p:sp>
      <p:sp>
        <p:nvSpPr>
          <p:cNvPr name="Freeform 3" id="3"/>
          <p:cNvSpPr/>
          <p:nvPr/>
        </p:nvSpPr>
        <p:spPr>
          <a:xfrm flipH="true" flipV="false" rot="0">
            <a:off x="6305562" y="-524200"/>
            <a:ext cx="12278020" cy="12278020"/>
          </a:xfrm>
          <a:custGeom>
            <a:avLst/>
            <a:gdLst/>
            <a:ahLst/>
            <a:cxnLst/>
            <a:rect r="r" b="b" t="t" l="l"/>
            <a:pathLst>
              <a:path h="12278020" w="12278020">
                <a:moveTo>
                  <a:pt x="12278019" y="0"/>
                </a:moveTo>
                <a:lnTo>
                  <a:pt x="0" y="0"/>
                </a:lnTo>
                <a:lnTo>
                  <a:pt x="0" y="12278020"/>
                </a:lnTo>
                <a:lnTo>
                  <a:pt x="12278019" y="12278020"/>
                </a:lnTo>
                <a:lnTo>
                  <a:pt x="12278019" y="0"/>
                </a:lnTo>
                <a:close/>
              </a:path>
            </a:pathLst>
          </a:custGeom>
          <a:blipFill>
            <a:blip r:embed="rId2">
              <a:alphaModFix amt="19999"/>
              <a:extLst>
                <a:ext uri="{96DAC541-7B7A-43D3-8B79-37D633B846F1}">
                  <asvg:svgBlip xmlns:asvg="http://schemas.microsoft.com/office/drawing/2016/SVG/main" r:embed="rId3"/>
                </a:ext>
              </a:extLst>
            </a:blip>
            <a:stretch>
              <a:fillRect l="0" t="0" r="0" b="0"/>
            </a:stretch>
          </a:blipFill>
        </p:spPr>
      </p:sp>
      <p:sp>
        <p:nvSpPr>
          <p:cNvPr name="AutoShape 4" id="4"/>
          <p:cNvSpPr/>
          <p:nvPr/>
        </p:nvSpPr>
        <p:spPr>
          <a:xfrm rot="0">
            <a:off x="366450" y="3983870"/>
            <a:ext cx="16892850" cy="4150764"/>
          </a:xfrm>
          <a:prstGeom prst="rect">
            <a:avLst/>
          </a:prstGeom>
          <a:solidFill>
            <a:srgbClr val="213559"/>
          </a:solidFill>
        </p:spPr>
      </p:sp>
      <p:grpSp>
        <p:nvGrpSpPr>
          <p:cNvPr name="Group 5" id="5"/>
          <p:cNvGrpSpPr>
            <a:grpSpLocks noChangeAspect="true"/>
          </p:cNvGrpSpPr>
          <p:nvPr/>
        </p:nvGrpSpPr>
        <p:grpSpPr>
          <a:xfrm rot="0">
            <a:off x="11895595" y="-203728"/>
            <a:ext cx="8944351" cy="10694456"/>
            <a:chOff x="0" y="0"/>
            <a:chExt cx="8603361" cy="10286746"/>
          </a:xfrm>
        </p:grpSpPr>
        <p:sp>
          <p:nvSpPr>
            <p:cNvPr name="Freeform 6" id="6"/>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28801" t="0" r="-50549" b="0"/>
              </a:stretch>
            </a:blipFill>
          </p:spPr>
        </p:sp>
      </p:grpSp>
      <p:sp>
        <p:nvSpPr>
          <p:cNvPr name="Freeform 7" id="7"/>
          <p:cNvSpPr/>
          <p:nvPr/>
        </p:nvSpPr>
        <p:spPr>
          <a:xfrm flipH="false" flipV="false" rot="0">
            <a:off x="15476242" y="8956802"/>
            <a:ext cx="1783058" cy="295015"/>
          </a:xfrm>
          <a:custGeom>
            <a:avLst/>
            <a:gdLst/>
            <a:ahLst/>
            <a:cxnLst/>
            <a:rect r="r" b="b" t="t" l="l"/>
            <a:pathLst>
              <a:path h="295015" w="1783058">
                <a:moveTo>
                  <a:pt x="0" y="0"/>
                </a:moveTo>
                <a:lnTo>
                  <a:pt x="1783058" y="0"/>
                </a:lnTo>
                <a:lnTo>
                  <a:pt x="1783058" y="295015"/>
                </a:lnTo>
                <a:lnTo>
                  <a:pt x="0" y="29501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8" id="8"/>
          <p:cNvSpPr txBox="true"/>
          <p:nvPr/>
        </p:nvSpPr>
        <p:spPr>
          <a:xfrm rot="0">
            <a:off x="696348" y="1690764"/>
            <a:ext cx="5935366" cy="1077849"/>
          </a:xfrm>
          <a:prstGeom prst="rect">
            <a:avLst/>
          </a:prstGeom>
        </p:spPr>
        <p:txBody>
          <a:bodyPr anchor="t" rtlCol="false" tIns="0" lIns="0" bIns="0" rIns="0">
            <a:spAutoFit/>
          </a:bodyPr>
          <a:lstStyle/>
          <a:p>
            <a:pPr algn="l">
              <a:lnSpc>
                <a:spcPts val="8071"/>
              </a:lnSpc>
            </a:pPr>
            <a:r>
              <a:rPr lang="en-US" sz="8236" spc="-485">
                <a:solidFill>
                  <a:srgbClr val="263F6B"/>
                </a:solidFill>
                <a:latin typeface="Montserrat Ultra-Bold Italics"/>
                <a:ea typeface="Montserrat Ultra-Bold Italics"/>
                <a:cs typeface="Montserrat Ultra-Bold Italics"/>
                <a:sym typeface="Montserrat Ultra-Bold Italics"/>
              </a:rPr>
              <a:t>MỤC LỤC</a:t>
            </a:r>
          </a:p>
        </p:txBody>
      </p:sp>
      <p:sp>
        <p:nvSpPr>
          <p:cNvPr name="TextBox 9" id="9"/>
          <p:cNvSpPr txBox="true"/>
          <p:nvPr/>
        </p:nvSpPr>
        <p:spPr>
          <a:xfrm rot="0">
            <a:off x="366450" y="4339606"/>
            <a:ext cx="12254008" cy="3072223"/>
          </a:xfrm>
          <a:prstGeom prst="rect">
            <a:avLst/>
          </a:prstGeom>
        </p:spPr>
        <p:txBody>
          <a:bodyPr anchor="t" rtlCol="false" tIns="0" lIns="0" bIns="0" rIns="0">
            <a:spAutoFit/>
          </a:bodyPr>
          <a:lstStyle/>
          <a:p>
            <a:pPr algn="l" marL="808961" indent="-404481" lvl="1">
              <a:lnSpc>
                <a:spcPts val="8430"/>
              </a:lnSpc>
              <a:buFont typeface="Arial"/>
              <a:buChar char="•"/>
            </a:pPr>
            <a:r>
              <a:rPr lang="en-US" sz="3746" spc="74">
                <a:solidFill>
                  <a:srgbClr val="FFFFFF"/>
                </a:solidFill>
                <a:latin typeface="Montserrat Bold"/>
                <a:ea typeface="Montserrat Bold"/>
                <a:cs typeface="Montserrat Bold"/>
                <a:sym typeface="Montserrat Bold"/>
              </a:rPr>
              <a:t>Chương I:</a:t>
            </a:r>
            <a:r>
              <a:rPr lang="en-US" sz="3746" spc="74">
                <a:solidFill>
                  <a:srgbClr val="FFFFFF"/>
                </a:solidFill>
                <a:latin typeface="Montserrat"/>
                <a:ea typeface="Montserrat"/>
                <a:cs typeface="Montserrat"/>
                <a:sym typeface="Montserrat"/>
              </a:rPr>
              <a:t> GIỚI THIỆU CÔNG TY THỰC TẬP</a:t>
            </a:r>
          </a:p>
          <a:p>
            <a:pPr algn="l" marL="808961" indent="-404481" lvl="1">
              <a:lnSpc>
                <a:spcPts val="8430"/>
              </a:lnSpc>
              <a:buFont typeface="Arial"/>
              <a:buChar char="•"/>
            </a:pPr>
            <a:r>
              <a:rPr lang="en-US" sz="3746" spc="74">
                <a:solidFill>
                  <a:srgbClr val="FFFFFF"/>
                </a:solidFill>
                <a:latin typeface="Montserrat Bold"/>
                <a:ea typeface="Montserrat Bold"/>
                <a:cs typeface="Montserrat Bold"/>
                <a:sym typeface="Montserrat Bold"/>
              </a:rPr>
              <a:t>Chương II: </a:t>
            </a:r>
            <a:r>
              <a:rPr lang="en-US" sz="3746" spc="74">
                <a:solidFill>
                  <a:srgbClr val="FFFFFF"/>
                </a:solidFill>
                <a:latin typeface="Montserrat"/>
                <a:ea typeface="Montserrat"/>
                <a:cs typeface="Montserrat"/>
                <a:sym typeface="Montserrat"/>
              </a:rPr>
              <a:t>QUÁ TRÌNH THỰC TẬP</a:t>
            </a:r>
          </a:p>
          <a:p>
            <a:pPr algn="l" marL="808961" indent="-404481" lvl="1">
              <a:lnSpc>
                <a:spcPts val="8430"/>
              </a:lnSpc>
              <a:buFont typeface="Arial"/>
              <a:buChar char="•"/>
            </a:pPr>
            <a:r>
              <a:rPr lang="en-US" sz="3746" spc="74">
                <a:solidFill>
                  <a:srgbClr val="FFFFFF"/>
                </a:solidFill>
                <a:latin typeface="Montserrat Bold"/>
                <a:ea typeface="Montserrat Bold"/>
                <a:cs typeface="Montserrat Bold"/>
                <a:sym typeface="Montserrat Bold"/>
              </a:rPr>
              <a:t>Chương III: </a:t>
            </a:r>
            <a:r>
              <a:rPr lang="en-US" sz="3746" spc="74">
                <a:solidFill>
                  <a:srgbClr val="FFFFFF"/>
                </a:solidFill>
                <a:latin typeface="Montserrat"/>
                <a:ea typeface="Montserrat"/>
                <a:cs typeface="Montserrat"/>
                <a:sym typeface="Montserrat"/>
              </a:rPr>
              <a:t>CƠ SỞ LÝ THUYẾT VÀ SẢN PHẨM</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424780" y="-3051639"/>
            <a:ext cx="15978794" cy="15978794"/>
          </a:xfrm>
          <a:custGeom>
            <a:avLst/>
            <a:gdLst/>
            <a:ahLst/>
            <a:cxnLst/>
            <a:rect r="r" b="b" t="t" l="l"/>
            <a:pathLst>
              <a:path h="15978794" w="15978794">
                <a:moveTo>
                  <a:pt x="0" y="0"/>
                </a:moveTo>
                <a:lnTo>
                  <a:pt x="15978794" y="0"/>
                </a:lnTo>
                <a:lnTo>
                  <a:pt x="15978794" y="15978795"/>
                </a:lnTo>
                <a:lnTo>
                  <a:pt x="0" y="1597879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200797" y="2537244"/>
            <a:ext cx="8778728" cy="1122045"/>
          </a:xfrm>
          <a:prstGeom prst="rect">
            <a:avLst/>
          </a:prstGeom>
        </p:spPr>
        <p:txBody>
          <a:bodyPr anchor="t" rtlCol="false" tIns="0" lIns="0" bIns="0" rIns="0">
            <a:spAutoFit/>
          </a:bodyPr>
          <a:lstStyle/>
          <a:p>
            <a:pPr algn="l">
              <a:lnSpc>
                <a:spcPts val="8970"/>
              </a:lnSpc>
            </a:pPr>
            <a:r>
              <a:rPr lang="en-US" sz="6900">
                <a:solidFill>
                  <a:srgbClr val="FFFFFF"/>
                </a:solidFill>
                <a:latin typeface="Klein Bold"/>
                <a:ea typeface="Klein Bold"/>
                <a:cs typeface="Klein Bold"/>
                <a:sym typeface="Klein Bold"/>
              </a:rPr>
              <a:t>CHƯƠNG I: </a:t>
            </a:r>
          </a:p>
        </p:txBody>
      </p:sp>
      <p:sp>
        <p:nvSpPr>
          <p:cNvPr name="TextBox 4" id="4"/>
          <p:cNvSpPr txBox="true"/>
          <p:nvPr/>
        </p:nvSpPr>
        <p:spPr>
          <a:xfrm rot="0">
            <a:off x="200797" y="3819197"/>
            <a:ext cx="6696458" cy="3611760"/>
          </a:xfrm>
          <a:prstGeom prst="rect">
            <a:avLst/>
          </a:prstGeom>
        </p:spPr>
        <p:txBody>
          <a:bodyPr anchor="t" rtlCol="false" tIns="0" lIns="0" bIns="0" rIns="0">
            <a:spAutoFit/>
          </a:bodyPr>
          <a:lstStyle/>
          <a:p>
            <a:pPr algn="l">
              <a:lnSpc>
                <a:spcPts val="9567"/>
              </a:lnSpc>
            </a:pPr>
            <a:r>
              <a:rPr lang="en-US" sz="7359">
                <a:solidFill>
                  <a:srgbClr val="FFFFFF"/>
                </a:solidFill>
                <a:latin typeface="Klein Bold"/>
                <a:ea typeface="Klein Bold"/>
                <a:cs typeface="Klein Bold"/>
                <a:sym typeface="Klein Bold"/>
              </a:rPr>
              <a:t>GIỚI THIỆU </a:t>
            </a:r>
          </a:p>
          <a:p>
            <a:pPr algn="l">
              <a:lnSpc>
                <a:spcPts val="9567"/>
              </a:lnSpc>
            </a:pPr>
            <a:r>
              <a:rPr lang="en-US" sz="7359">
                <a:solidFill>
                  <a:srgbClr val="FFFFFF"/>
                </a:solidFill>
                <a:latin typeface="Klein Bold"/>
                <a:ea typeface="Klein Bold"/>
                <a:cs typeface="Klein Bold"/>
                <a:sym typeface="Klein Bold"/>
              </a:rPr>
              <a:t>CÔNG TY </a:t>
            </a:r>
          </a:p>
          <a:p>
            <a:pPr algn="l">
              <a:lnSpc>
                <a:spcPts val="9567"/>
              </a:lnSpc>
            </a:pPr>
            <a:r>
              <a:rPr lang="en-US" sz="7359">
                <a:solidFill>
                  <a:srgbClr val="FFFFFF"/>
                </a:solidFill>
                <a:latin typeface="Klein Bold"/>
                <a:ea typeface="Klein Bold"/>
                <a:cs typeface="Klein Bold"/>
                <a:sym typeface="Klein Bold"/>
              </a:rPr>
              <a:t>THỰC TẬP</a:t>
            </a:r>
          </a:p>
        </p:txBody>
      </p:sp>
      <p:sp>
        <p:nvSpPr>
          <p:cNvPr name="TextBox 5" id="5"/>
          <p:cNvSpPr txBox="true"/>
          <p:nvPr/>
        </p:nvSpPr>
        <p:spPr>
          <a:xfrm rot="0">
            <a:off x="6035288" y="1480287"/>
            <a:ext cx="12115769" cy="3245485"/>
          </a:xfrm>
          <a:prstGeom prst="rect">
            <a:avLst/>
          </a:prstGeom>
        </p:spPr>
        <p:txBody>
          <a:bodyPr anchor="t" rtlCol="false" tIns="0" lIns="0" bIns="0" rIns="0">
            <a:spAutoFit/>
          </a:bodyPr>
          <a:lstStyle/>
          <a:p>
            <a:pPr algn="ctr">
              <a:lnSpc>
                <a:spcPts val="4339"/>
              </a:lnSpc>
            </a:pPr>
            <a:r>
              <a:rPr lang="en-US" sz="3099" spc="61">
                <a:solidFill>
                  <a:srgbClr val="000000"/>
                </a:solidFill>
                <a:latin typeface="Montserrat Bold"/>
                <a:ea typeface="Montserrat Bold"/>
                <a:cs typeface="Montserrat Bold"/>
                <a:sym typeface="Montserrat Bold"/>
              </a:rPr>
              <a:t>1.1. TÊN CÔNG TY</a:t>
            </a:r>
          </a:p>
          <a:p>
            <a:pPr algn="ctr">
              <a:lnSpc>
                <a:spcPts val="4339"/>
              </a:lnSpc>
            </a:pPr>
            <a:r>
              <a:rPr lang="en-US" sz="3099" spc="61">
                <a:solidFill>
                  <a:srgbClr val="000000"/>
                </a:solidFill>
                <a:latin typeface="Montserrat"/>
                <a:ea typeface="Montserrat"/>
                <a:cs typeface="Montserrat"/>
                <a:sym typeface="Montserrat"/>
              </a:rPr>
              <a:t>-Tên đầy đủ : Công ty Cổ phần Giải pháp Công nghệ NAL </a:t>
            </a:r>
          </a:p>
          <a:p>
            <a:pPr algn="ctr">
              <a:lnSpc>
                <a:spcPts val="4339"/>
              </a:lnSpc>
            </a:pPr>
            <a:r>
              <a:rPr lang="en-US" sz="3099" spc="61">
                <a:solidFill>
                  <a:srgbClr val="000000"/>
                </a:solidFill>
                <a:latin typeface="Montserrat"/>
                <a:ea typeface="Montserrat"/>
                <a:cs typeface="Montserrat"/>
                <a:sym typeface="Montserrat"/>
              </a:rPr>
              <a:t>(NAL Solutions)</a:t>
            </a:r>
          </a:p>
          <a:p>
            <a:pPr algn="ctr">
              <a:lnSpc>
                <a:spcPts val="4339"/>
              </a:lnSpc>
            </a:pPr>
            <a:r>
              <a:rPr lang="en-US" sz="3099" spc="61">
                <a:solidFill>
                  <a:srgbClr val="000000"/>
                </a:solidFill>
                <a:latin typeface="Montserrat"/>
                <a:ea typeface="Montserrat"/>
                <a:cs typeface="Montserrat"/>
                <a:sym typeface="Montserrat"/>
              </a:rPr>
              <a:t>-Địa chỉ : 49A Phan Bội Châu, Phường Thạch Thang, </a:t>
            </a:r>
          </a:p>
          <a:p>
            <a:pPr algn="ctr">
              <a:lnSpc>
                <a:spcPts val="4339"/>
              </a:lnSpc>
            </a:pPr>
            <a:r>
              <a:rPr lang="en-US" sz="3099" spc="61">
                <a:solidFill>
                  <a:srgbClr val="000000"/>
                </a:solidFill>
                <a:latin typeface="Montserrat"/>
                <a:ea typeface="Montserrat"/>
                <a:cs typeface="Montserrat"/>
                <a:sym typeface="Montserrat"/>
              </a:rPr>
              <a:t>Quận Hải Châu, TP. Đà Nẵng</a:t>
            </a:r>
          </a:p>
          <a:p>
            <a:pPr algn="ctr">
              <a:lnSpc>
                <a:spcPts val="4339"/>
              </a:lnSpc>
              <a:spcBef>
                <a:spcPct val="0"/>
              </a:spcBef>
            </a:pPr>
          </a:p>
        </p:txBody>
      </p:sp>
      <p:sp>
        <p:nvSpPr>
          <p:cNvPr name="TextBox 6" id="6"/>
          <p:cNvSpPr txBox="true"/>
          <p:nvPr/>
        </p:nvSpPr>
        <p:spPr>
          <a:xfrm rot="0">
            <a:off x="6035288" y="5503414"/>
            <a:ext cx="12115769" cy="3788410"/>
          </a:xfrm>
          <a:prstGeom prst="rect">
            <a:avLst/>
          </a:prstGeom>
        </p:spPr>
        <p:txBody>
          <a:bodyPr anchor="t" rtlCol="false" tIns="0" lIns="0" bIns="0" rIns="0">
            <a:spAutoFit/>
          </a:bodyPr>
          <a:lstStyle/>
          <a:p>
            <a:pPr algn="ctr">
              <a:lnSpc>
                <a:spcPts val="4339"/>
              </a:lnSpc>
            </a:pPr>
            <a:r>
              <a:rPr lang="en-US" sz="3099" spc="61">
                <a:solidFill>
                  <a:srgbClr val="000000"/>
                </a:solidFill>
                <a:latin typeface="Montserrat Bold"/>
                <a:ea typeface="Montserrat Bold"/>
                <a:cs typeface="Montserrat Bold"/>
                <a:sym typeface="Montserrat Bold"/>
              </a:rPr>
              <a:t>1.2. LỊCH SỬ HÌNH THÀNH VÀ PHÁT TRIỂN</a:t>
            </a:r>
          </a:p>
          <a:p>
            <a:pPr algn="ctr">
              <a:lnSpc>
                <a:spcPts val="4339"/>
              </a:lnSpc>
            </a:pPr>
            <a:r>
              <a:rPr lang="en-US" sz="3099" spc="61">
                <a:solidFill>
                  <a:srgbClr val="000000"/>
                </a:solidFill>
                <a:latin typeface="Montserrat"/>
                <a:ea typeface="Montserrat"/>
                <a:cs typeface="Montserrat"/>
                <a:sym typeface="Montserrat"/>
              </a:rPr>
              <a:t>NAL Solutions được thành lập vào tháng 8 năm 2015 với 6 thành viên. Công ty đã phát triển nhanh chóng và đến năm 2020 đã có 100 kỹ sư. NAL Solutions là một công ty CNTT chuyên làm việc với khách hàng Nhật Bản. Năm 2021, họ nhận được khoản đầu tư từ MyNAVI Nhật Bản.</a:t>
            </a:r>
          </a:p>
          <a:p>
            <a:pPr algn="ctr">
              <a:lnSpc>
                <a:spcPts val="4339"/>
              </a:lnSpc>
              <a:spcBef>
                <a:spcPct val="0"/>
              </a:spcBef>
            </a:pPr>
          </a:p>
        </p:txBody>
      </p:sp>
    </p:spTree>
  </p:cSld>
  <p:clrMapOvr>
    <a:masterClrMapping/>
  </p:clrMapOvr>
</p:sld>
</file>

<file path=ppt/slides/slide5.xml><?xml version="1.0" encoding="utf-8"?>
<p:sld xmlns:p="http://schemas.openxmlformats.org/presentationml/2006/main" xmlns:a="http://schemas.openxmlformats.org/drawingml/2006/main">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3775972" y="3672033"/>
            <a:ext cx="25783492" cy="9586163"/>
          </a:xfrm>
          <a:prstGeom prst="rect">
            <a:avLst/>
          </a:prstGeom>
          <a:solidFill>
            <a:srgbClr val="545454">
              <a:alpha val="4706"/>
            </a:srgbClr>
          </a:solidFill>
        </p:spPr>
      </p:sp>
      <p:sp>
        <p:nvSpPr>
          <p:cNvPr name="AutoShape 3" id="3"/>
          <p:cNvSpPr/>
          <p:nvPr/>
        </p:nvSpPr>
        <p:spPr>
          <a:xfrm flipV="true">
            <a:off x="2055464" y="5599313"/>
            <a:ext cx="13811198" cy="0"/>
          </a:xfrm>
          <a:prstGeom prst="line">
            <a:avLst/>
          </a:prstGeom>
          <a:ln cap="rnd" w="95250">
            <a:solidFill>
              <a:srgbClr val="000000"/>
            </a:solidFill>
            <a:prstDash val="solid"/>
            <a:headEnd type="none" len="sm" w="sm"/>
            <a:tailEnd type="none" len="sm" w="sm"/>
          </a:ln>
        </p:spPr>
      </p:sp>
      <p:grpSp>
        <p:nvGrpSpPr>
          <p:cNvPr name="Group 4" id="4"/>
          <p:cNvGrpSpPr/>
          <p:nvPr/>
        </p:nvGrpSpPr>
        <p:grpSpPr>
          <a:xfrm rot="0">
            <a:off x="3662382" y="5313040"/>
            <a:ext cx="516622" cy="516622"/>
            <a:chOff x="0" y="0"/>
            <a:chExt cx="6350000" cy="6350000"/>
          </a:xfrm>
        </p:grpSpPr>
        <p:sp>
          <p:nvSpPr>
            <p:cNvPr name="Freeform 5" id="5"/>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6" id="6"/>
          <p:cNvGrpSpPr/>
          <p:nvPr/>
        </p:nvGrpSpPr>
        <p:grpSpPr>
          <a:xfrm rot="0">
            <a:off x="1335768" y="1894041"/>
            <a:ext cx="5169849" cy="3062906"/>
            <a:chOff x="0" y="0"/>
            <a:chExt cx="1787716" cy="1059142"/>
          </a:xfrm>
        </p:grpSpPr>
        <p:sp>
          <p:nvSpPr>
            <p:cNvPr name="Freeform 7" id="7"/>
            <p:cNvSpPr/>
            <p:nvPr/>
          </p:nvSpPr>
          <p:spPr>
            <a:xfrm flipH="false" flipV="false" rot="0">
              <a:off x="0" y="0"/>
              <a:ext cx="1787716" cy="1059143"/>
            </a:xfrm>
            <a:custGeom>
              <a:avLst/>
              <a:gdLst/>
              <a:ahLst/>
              <a:cxnLst/>
              <a:rect r="r" b="b" t="t" l="l"/>
              <a:pathLst>
                <a:path h="1059143" w="1787716">
                  <a:moveTo>
                    <a:pt x="1663256" y="1059142"/>
                  </a:moveTo>
                  <a:lnTo>
                    <a:pt x="124460" y="1059142"/>
                  </a:lnTo>
                  <a:cubicBezTo>
                    <a:pt x="55880" y="1059142"/>
                    <a:pt x="0" y="1003262"/>
                    <a:pt x="0" y="934682"/>
                  </a:cubicBezTo>
                  <a:lnTo>
                    <a:pt x="0" y="124460"/>
                  </a:lnTo>
                  <a:cubicBezTo>
                    <a:pt x="0" y="55880"/>
                    <a:pt x="55880" y="0"/>
                    <a:pt x="124460" y="0"/>
                  </a:cubicBezTo>
                  <a:lnTo>
                    <a:pt x="1663256" y="0"/>
                  </a:lnTo>
                  <a:cubicBezTo>
                    <a:pt x="1731836" y="0"/>
                    <a:pt x="1787716" y="55880"/>
                    <a:pt x="1787716" y="124460"/>
                  </a:cubicBezTo>
                  <a:lnTo>
                    <a:pt x="1787716" y="934682"/>
                  </a:lnTo>
                  <a:cubicBezTo>
                    <a:pt x="1787716" y="1003262"/>
                    <a:pt x="1731836" y="1059143"/>
                    <a:pt x="1663256" y="1059143"/>
                  </a:cubicBezTo>
                  <a:close/>
                </a:path>
              </a:pathLst>
            </a:custGeom>
            <a:solidFill>
              <a:srgbClr val="263F6B"/>
            </a:solidFill>
          </p:spPr>
        </p:sp>
      </p:grpSp>
      <p:grpSp>
        <p:nvGrpSpPr>
          <p:cNvPr name="Group 8" id="8"/>
          <p:cNvGrpSpPr/>
          <p:nvPr/>
        </p:nvGrpSpPr>
        <p:grpSpPr>
          <a:xfrm rot="0">
            <a:off x="5955276" y="6385599"/>
            <a:ext cx="5745868" cy="2311960"/>
            <a:chOff x="0" y="0"/>
            <a:chExt cx="1863437" cy="749790"/>
          </a:xfrm>
        </p:grpSpPr>
        <p:sp>
          <p:nvSpPr>
            <p:cNvPr name="Freeform 9" id="9"/>
            <p:cNvSpPr/>
            <p:nvPr/>
          </p:nvSpPr>
          <p:spPr>
            <a:xfrm flipH="false" flipV="false" rot="0">
              <a:off x="0" y="0"/>
              <a:ext cx="1863438" cy="749790"/>
            </a:xfrm>
            <a:custGeom>
              <a:avLst/>
              <a:gdLst/>
              <a:ahLst/>
              <a:cxnLst/>
              <a:rect r="r" b="b" t="t" l="l"/>
              <a:pathLst>
                <a:path h="749790" w="1863438">
                  <a:moveTo>
                    <a:pt x="1738977" y="749790"/>
                  </a:moveTo>
                  <a:lnTo>
                    <a:pt x="124460" y="749790"/>
                  </a:lnTo>
                  <a:cubicBezTo>
                    <a:pt x="55880" y="749790"/>
                    <a:pt x="0" y="693910"/>
                    <a:pt x="0" y="625330"/>
                  </a:cubicBezTo>
                  <a:lnTo>
                    <a:pt x="0" y="124460"/>
                  </a:lnTo>
                  <a:cubicBezTo>
                    <a:pt x="0" y="55880"/>
                    <a:pt x="55880" y="0"/>
                    <a:pt x="124460" y="0"/>
                  </a:cubicBezTo>
                  <a:lnTo>
                    <a:pt x="1738978" y="0"/>
                  </a:lnTo>
                  <a:cubicBezTo>
                    <a:pt x="1807557" y="0"/>
                    <a:pt x="1863438" y="55880"/>
                    <a:pt x="1863438" y="124460"/>
                  </a:cubicBezTo>
                  <a:lnTo>
                    <a:pt x="1863438" y="625330"/>
                  </a:lnTo>
                  <a:cubicBezTo>
                    <a:pt x="1863438" y="693910"/>
                    <a:pt x="1807557" y="749790"/>
                    <a:pt x="1738978" y="749790"/>
                  </a:cubicBezTo>
                  <a:close/>
                </a:path>
              </a:pathLst>
            </a:custGeom>
            <a:solidFill>
              <a:srgbClr val="263F6B"/>
            </a:solidFill>
          </p:spPr>
        </p:sp>
      </p:grpSp>
      <p:grpSp>
        <p:nvGrpSpPr>
          <p:cNvPr name="Group 10" id="10"/>
          <p:cNvGrpSpPr/>
          <p:nvPr/>
        </p:nvGrpSpPr>
        <p:grpSpPr>
          <a:xfrm rot="0">
            <a:off x="8569899" y="5341002"/>
            <a:ext cx="516622" cy="516622"/>
            <a:chOff x="0" y="0"/>
            <a:chExt cx="6350000" cy="6350000"/>
          </a:xfrm>
        </p:grpSpPr>
        <p:sp>
          <p:nvSpPr>
            <p:cNvPr name="Freeform 11" id="11"/>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2" id="12"/>
          <p:cNvGrpSpPr/>
          <p:nvPr/>
        </p:nvGrpSpPr>
        <p:grpSpPr>
          <a:xfrm rot="0">
            <a:off x="13477417" y="5313040"/>
            <a:ext cx="516622" cy="516622"/>
            <a:chOff x="0" y="0"/>
            <a:chExt cx="6350000" cy="6350000"/>
          </a:xfrm>
        </p:grpSpPr>
        <p:sp>
          <p:nvSpPr>
            <p:cNvPr name="Freeform 13" id="13"/>
            <p:cNvSpPr/>
            <p:nvPr/>
          </p:nvSpPr>
          <p:spPr>
            <a:xfrm flipH="false" flipV="false" rot="0">
              <a:off x="0" y="0"/>
              <a:ext cx="6350000" cy="6350000"/>
            </a:xfrm>
            <a:custGeom>
              <a:avLst/>
              <a:gdLst/>
              <a:ahLst/>
              <a:cxnLst/>
              <a:rect r="r" b="b" t="t" l="l"/>
              <a:pathLst>
                <a:path h="6350000" w="6350000">
                  <a:moveTo>
                    <a:pt x="3175000" y="0"/>
                  </a:moveTo>
                  <a:cubicBezTo>
                    <a:pt x="1421496" y="0"/>
                    <a:pt x="0" y="1421496"/>
                    <a:pt x="0" y="3175000"/>
                  </a:cubicBezTo>
                  <a:cubicBezTo>
                    <a:pt x="0" y="4928504"/>
                    <a:pt x="1421496" y="6350000"/>
                    <a:pt x="3175000" y="6350000"/>
                  </a:cubicBezTo>
                  <a:cubicBezTo>
                    <a:pt x="4928504" y="6350000"/>
                    <a:pt x="6350000" y="4928504"/>
                    <a:pt x="6350000" y="3175000"/>
                  </a:cubicBezTo>
                  <a:cubicBezTo>
                    <a:pt x="6350000" y="1421496"/>
                    <a:pt x="4928504" y="0"/>
                    <a:pt x="3175000" y="0"/>
                  </a:cubicBezTo>
                  <a:close/>
                </a:path>
              </a:pathLst>
            </a:custGeom>
            <a:solidFill>
              <a:srgbClr val="263F6B"/>
            </a:solidFill>
          </p:spPr>
        </p:sp>
      </p:grpSp>
      <p:grpSp>
        <p:nvGrpSpPr>
          <p:cNvPr name="Group 14" id="14"/>
          <p:cNvGrpSpPr/>
          <p:nvPr/>
        </p:nvGrpSpPr>
        <p:grpSpPr>
          <a:xfrm rot="0">
            <a:off x="10493745" y="1829869"/>
            <a:ext cx="6483966" cy="3062906"/>
            <a:chOff x="0" y="0"/>
            <a:chExt cx="2242133" cy="1059142"/>
          </a:xfrm>
        </p:grpSpPr>
        <p:sp>
          <p:nvSpPr>
            <p:cNvPr name="Freeform 15" id="15"/>
            <p:cNvSpPr/>
            <p:nvPr/>
          </p:nvSpPr>
          <p:spPr>
            <a:xfrm flipH="false" flipV="false" rot="0">
              <a:off x="0" y="0"/>
              <a:ext cx="2242133" cy="1059143"/>
            </a:xfrm>
            <a:custGeom>
              <a:avLst/>
              <a:gdLst/>
              <a:ahLst/>
              <a:cxnLst/>
              <a:rect r="r" b="b" t="t" l="l"/>
              <a:pathLst>
                <a:path h="1059143" w="2242133">
                  <a:moveTo>
                    <a:pt x="2117673" y="1059142"/>
                  </a:moveTo>
                  <a:lnTo>
                    <a:pt x="124460" y="1059142"/>
                  </a:lnTo>
                  <a:cubicBezTo>
                    <a:pt x="55880" y="1059142"/>
                    <a:pt x="0" y="1003262"/>
                    <a:pt x="0" y="934682"/>
                  </a:cubicBezTo>
                  <a:lnTo>
                    <a:pt x="0" y="124460"/>
                  </a:lnTo>
                  <a:cubicBezTo>
                    <a:pt x="0" y="55880"/>
                    <a:pt x="55880" y="0"/>
                    <a:pt x="124460" y="0"/>
                  </a:cubicBezTo>
                  <a:lnTo>
                    <a:pt x="2117673" y="0"/>
                  </a:lnTo>
                  <a:cubicBezTo>
                    <a:pt x="2186253" y="0"/>
                    <a:pt x="2242133" y="55880"/>
                    <a:pt x="2242133" y="124460"/>
                  </a:cubicBezTo>
                  <a:lnTo>
                    <a:pt x="2242133" y="934682"/>
                  </a:lnTo>
                  <a:cubicBezTo>
                    <a:pt x="2242133" y="1003262"/>
                    <a:pt x="2186253" y="1059143"/>
                    <a:pt x="2117673" y="1059143"/>
                  </a:cubicBezTo>
                  <a:close/>
                </a:path>
              </a:pathLst>
            </a:custGeom>
            <a:solidFill>
              <a:srgbClr val="263F6B"/>
            </a:solidFill>
          </p:spPr>
        </p:sp>
      </p:grpSp>
      <p:sp>
        <p:nvSpPr>
          <p:cNvPr name="TextBox 16" id="16"/>
          <p:cNvSpPr txBox="true"/>
          <p:nvPr/>
        </p:nvSpPr>
        <p:spPr>
          <a:xfrm rot="0">
            <a:off x="489055" y="585616"/>
            <a:ext cx="17098954" cy="585340"/>
          </a:xfrm>
          <a:prstGeom prst="rect">
            <a:avLst/>
          </a:prstGeom>
        </p:spPr>
        <p:txBody>
          <a:bodyPr anchor="t" rtlCol="false" tIns="0" lIns="0" bIns="0" rIns="0">
            <a:spAutoFit/>
          </a:bodyPr>
          <a:lstStyle/>
          <a:p>
            <a:pPr algn="ctr">
              <a:lnSpc>
                <a:spcPts val="4494"/>
              </a:lnSpc>
            </a:pPr>
            <a:r>
              <a:rPr lang="en-US" sz="4586" spc="-270">
                <a:solidFill>
                  <a:srgbClr val="000000"/>
                </a:solidFill>
                <a:latin typeface="Montserrat Bold Italics"/>
                <a:ea typeface="Montserrat Bold Italics"/>
                <a:cs typeface="Montserrat Bold Italics"/>
                <a:sym typeface="Montserrat Bold Italics"/>
              </a:rPr>
              <a:t>1.3. Lĩnh Vực Hoạt Động</a:t>
            </a:r>
          </a:p>
        </p:txBody>
      </p:sp>
      <p:sp>
        <p:nvSpPr>
          <p:cNvPr name="TextBox 17" id="17"/>
          <p:cNvSpPr txBox="true"/>
          <p:nvPr/>
        </p:nvSpPr>
        <p:spPr>
          <a:xfrm rot="0">
            <a:off x="1675447" y="2120400"/>
            <a:ext cx="4490492" cy="861114"/>
          </a:xfrm>
          <a:prstGeom prst="rect">
            <a:avLst/>
          </a:prstGeom>
        </p:spPr>
        <p:txBody>
          <a:bodyPr anchor="t" rtlCol="false" tIns="0" lIns="0" bIns="0" rIns="0">
            <a:spAutoFit/>
          </a:bodyPr>
          <a:lstStyle/>
          <a:p>
            <a:pPr algn="ctr">
              <a:lnSpc>
                <a:spcPts val="3428"/>
              </a:lnSpc>
            </a:pPr>
            <a:r>
              <a:rPr lang="en-US" sz="2637" spc="52">
                <a:solidFill>
                  <a:srgbClr val="FFFFFF"/>
                </a:solidFill>
                <a:latin typeface="Montserrat Ultra-Bold"/>
                <a:ea typeface="Montserrat Ultra-Bold"/>
                <a:cs typeface="Montserrat Ultra-Bold"/>
                <a:sym typeface="Montserrat Ultra-Bold"/>
              </a:rPr>
              <a:t>PHÁT TRIỂN PHẦN MỀM</a:t>
            </a:r>
          </a:p>
          <a:p>
            <a:pPr algn="ctr">
              <a:lnSpc>
                <a:spcPts val="3428"/>
              </a:lnSpc>
            </a:pPr>
          </a:p>
        </p:txBody>
      </p:sp>
      <p:sp>
        <p:nvSpPr>
          <p:cNvPr name="TextBox 18" id="18"/>
          <p:cNvSpPr txBox="true"/>
          <p:nvPr/>
        </p:nvSpPr>
        <p:spPr>
          <a:xfrm rot="0">
            <a:off x="6505617" y="6634474"/>
            <a:ext cx="4807760" cy="907105"/>
          </a:xfrm>
          <a:prstGeom prst="rect">
            <a:avLst/>
          </a:prstGeom>
        </p:spPr>
        <p:txBody>
          <a:bodyPr anchor="t" rtlCol="false" tIns="0" lIns="0" bIns="0" rIns="0">
            <a:spAutoFit/>
          </a:bodyPr>
          <a:lstStyle/>
          <a:p>
            <a:pPr algn="ctr">
              <a:lnSpc>
                <a:spcPts val="3655"/>
              </a:lnSpc>
            </a:pPr>
            <a:r>
              <a:rPr lang="en-US" sz="2812" spc="56">
                <a:solidFill>
                  <a:srgbClr val="FFFFFF"/>
                </a:solidFill>
                <a:latin typeface="Montserrat Bold"/>
                <a:ea typeface="Montserrat Bold"/>
                <a:cs typeface="Montserrat Bold"/>
                <a:sym typeface="Montserrat Bold"/>
              </a:rPr>
              <a:t>DỊCH VỤ OUTSOURCING</a:t>
            </a:r>
          </a:p>
          <a:p>
            <a:pPr algn="ctr">
              <a:lnSpc>
                <a:spcPts val="3655"/>
              </a:lnSpc>
            </a:pPr>
          </a:p>
        </p:txBody>
      </p:sp>
      <p:sp>
        <p:nvSpPr>
          <p:cNvPr name="TextBox 19" id="19"/>
          <p:cNvSpPr txBox="true"/>
          <p:nvPr/>
        </p:nvSpPr>
        <p:spPr>
          <a:xfrm rot="0">
            <a:off x="10607063" y="2263634"/>
            <a:ext cx="6257329" cy="916170"/>
          </a:xfrm>
          <a:prstGeom prst="rect">
            <a:avLst/>
          </a:prstGeom>
        </p:spPr>
        <p:txBody>
          <a:bodyPr anchor="t" rtlCol="false" tIns="0" lIns="0" bIns="0" rIns="0">
            <a:spAutoFit/>
          </a:bodyPr>
          <a:lstStyle/>
          <a:p>
            <a:pPr algn="ctr">
              <a:lnSpc>
                <a:spcPts val="3702"/>
              </a:lnSpc>
            </a:pPr>
            <a:r>
              <a:rPr lang="en-US" sz="2848" spc="56">
                <a:solidFill>
                  <a:srgbClr val="FFFFFF"/>
                </a:solidFill>
                <a:latin typeface="Montserrat Ultra-Bold"/>
                <a:ea typeface="Montserrat Ultra-Bold"/>
                <a:cs typeface="Montserrat Ultra-Bold"/>
                <a:sym typeface="Montserrat Ultra-Bold"/>
              </a:rPr>
              <a:t>CUNG CẤP GIẢI PHÁP CNTT</a:t>
            </a:r>
          </a:p>
          <a:p>
            <a:pPr algn="ctr">
              <a:lnSpc>
                <a:spcPts val="3702"/>
              </a:lnSpc>
            </a:pPr>
          </a:p>
        </p:txBody>
      </p:sp>
      <p:sp>
        <p:nvSpPr>
          <p:cNvPr name="TextBox 20" id="20"/>
          <p:cNvSpPr txBox="true"/>
          <p:nvPr/>
        </p:nvSpPr>
        <p:spPr>
          <a:xfrm rot="0">
            <a:off x="10584728" y="2962464"/>
            <a:ext cx="6301999" cy="907011"/>
          </a:xfrm>
          <a:prstGeom prst="rect">
            <a:avLst/>
          </a:prstGeom>
        </p:spPr>
        <p:txBody>
          <a:bodyPr anchor="t" rtlCol="false" tIns="0" lIns="0" bIns="0" rIns="0">
            <a:spAutoFit/>
          </a:bodyPr>
          <a:lstStyle/>
          <a:p>
            <a:pPr algn="ctr" marL="607323" indent="-303662" lvl="1">
              <a:lnSpc>
                <a:spcPts val="3656"/>
              </a:lnSpc>
              <a:buFont typeface="Arial"/>
              <a:buChar char="•"/>
            </a:pPr>
            <a:r>
              <a:rPr lang="en-US" sz="2812" spc="56">
                <a:solidFill>
                  <a:srgbClr val="FFFFFF"/>
                </a:solidFill>
                <a:latin typeface="Montserrat"/>
                <a:ea typeface="Montserrat"/>
                <a:cs typeface="Montserrat"/>
                <a:sym typeface="Montserrat"/>
              </a:rPr>
              <a:t>Hỗ trợ thành lập công ty CNTT </a:t>
            </a:r>
          </a:p>
          <a:p>
            <a:pPr algn="ctr" marL="607323" indent="-303662" lvl="1">
              <a:lnSpc>
                <a:spcPts val="3656"/>
              </a:lnSpc>
              <a:buFont typeface="Arial"/>
              <a:buChar char="•"/>
            </a:pPr>
            <a:r>
              <a:rPr lang="en-US" sz="2812" spc="56">
                <a:solidFill>
                  <a:srgbClr val="FFFFFF"/>
                </a:solidFill>
                <a:latin typeface="Montserrat"/>
                <a:ea typeface="Montserrat"/>
                <a:cs typeface="Montserrat"/>
                <a:sym typeface="Montserrat"/>
              </a:rPr>
              <a:t>Dịch vụ Cloud</a:t>
            </a:r>
          </a:p>
        </p:txBody>
      </p:sp>
      <p:sp>
        <p:nvSpPr>
          <p:cNvPr name="TextBox 21" id="21"/>
          <p:cNvSpPr txBox="true"/>
          <p:nvPr/>
        </p:nvSpPr>
        <p:spPr>
          <a:xfrm rot="0">
            <a:off x="1552593" y="2688382"/>
            <a:ext cx="4625949" cy="1810339"/>
          </a:xfrm>
          <a:prstGeom prst="rect">
            <a:avLst/>
          </a:prstGeom>
        </p:spPr>
        <p:txBody>
          <a:bodyPr anchor="t" rtlCol="false" tIns="0" lIns="0" bIns="0" rIns="0">
            <a:spAutoFit/>
          </a:bodyPr>
          <a:lstStyle/>
          <a:p>
            <a:pPr algn="ctr" marL="561729" indent="-280865" lvl="1">
              <a:lnSpc>
                <a:spcPts val="3642"/>
              </a:lnSpc>
              <a:buFont typeface="Arial"/>
              <a:buChar char="•"/>
            </a:pPr>
            <a:r>
              <a:rPr lang="en-US" sz="2601" spc="52">
                <a:solidFill>
                  <a:srgbClr val="FFFFFF"/>
                </a:solidFill>
                <a:latin typeface="Montserrat"/>
                <a:ea typeface="Montserrat"/>
                <a:cs typeface="Montserrat"/>
                <a:sym typeface="Montserrat"/>
              </a:rPr>
              <a:t>Web Application</a:t>
            </a:r>
          </a:p>
          <a:p>
            <a:pPr algn="ctr" marL="561729" indent="-280865" lvl="1">
              <a:lnSpc>
                <a:spcPts val="3642"/>
              </a:lnSpc>
              <a:buFont typeface="Arial"/>
              <a:buChar char="•"/>
            </a:pPr>
            <a:r>
              <a:rPr lang="en-US" sz="2601" spc="52">
                <a:solidFill>
                  <a:srgbClr val="FFFFFF"/>
                </a:solidFill>
                <a:latin typeface="Montserrat"/>
                <a:ea typeface="Montserrat"/>
                <a:cs typeface="Montserrat"/>
                <a:sym typeface="Montserrat"/>
              </a:rPr>
              <a:t>Mobile Application</a:t>
            </a:r>
          </a:p>
          <a:p>
            <a:pPr algn="ctr" marL="561729" indent="-280865" lvl="1">
              <a:lnSpc>
                <a:spcPts val="3642"/>
              </a:lnSpc>
              <a:buFont typeface="Arial"/>
              <a:buChar char="•"/>
            </a:pPr>
            <a:r>
              <a:rPr lang="en-US" sz="2601" spc="52">
                <a:solidFill>
                  <a:srgbClr val="FFFFFF"/>
                </a:solidFill>
                <a:latin typeface="Montserrat"/>
                <a:ea typeface="Montserrat"/>
                <a:cs typeface="Montserrat"/>
                <a:sym typeface="Montserrat"/>
              </a:rPr>
              <a:t>AI &amp; Big Data</a:t>
            </a:r>
          </a:p>
          <a:p>
            <a:pPr algn="ctr" marL="561729" indent="-280865" lvl="1">
              <a:lnSpc>
                <a:spcPts val="3642"/>
              </a:lnSpc>
              <a:buFont typeface="Arial"/>
              <a:buChar char="•"/>
            </a:pPr>
            <a:r>
              <a:rPr lang="en-US" sz="2601" spc="52">
                <a:solidFill>
                  <a:srgbClr val="FFFFFF"/>
                </a:solidFill>
                <a:latin typeface="Montserrat"/>
                <a:ea typeface="Montserrat"/>
                <a:cs typeface="Montserrat"/>
                <a:sym typeface="Montserrat"/>
              </a:rPr>
              <a:t>IoT AR/VR </a:t>
            </a:r>
          </a:p>
        </p:txBody>
      </p:sp>
      <p:sp>
        <p:nvSpPr>
          <p:cNvPr name="TextBox 22" id="22"/>
          <p:cNvSpPr txBox="true"/>
          <p:nvPr/>
        </p:nvSpPr>
        <p:spPr>
          <a:xfrm rot="0">
            <a:off x="6420959" y="7276849"/>
            <a:ext cx="4814503" cy="928002"/>
          </a:xfrm>
          <a:prstGeom prst="rect">
            <a:avLst/>
          </a:prstGeom>
        </p:spPr>
        <p:txBody>
          <a:bodyPr anchor="t" rtlCol="false" tIns="0" lIns="0" bIns="0" rIns="0">
            <a:spAutoFit/>
          </a:bodyPr>
          <a:lstStyle/>
          <a:p>
            <a:pPr algn="ctr" marL="584625" indent="-292312" lvl="1">
              <a:lnSpc>
                <a:spcPts val="3790"/>
              </a:lnSpc>
              <a:buFont typeface="Arial"/>
              <a:buChar char="•"/>
            </a:pPr>
            <a:r>
              <a:rPr lang="en-US" sz="2707" spc="54">
                <a:solidFill>
                  <a:srgbClr val="FFFFFF"/>
                </a:solidFill>
                <a:latin typeface="Montserrat"/>
                <a:ea typeface="Montserrat"/>
                <a:cs typeface="Montserrat"/>
                <a:sym typeface="Montserrat"/>
              </a:rPr>
              <a:t>Phát triển phần mềm theo yêu cầu</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2A4262"/>
        </a:solidFill>
      </p:bgPr>
    </p:bg>
    <p:spTree>
      <p:nvGrpSpPr>
        <p:cNvPr id="1" name=""/>
        <p:cNvGrpSpPr/>
        <p:nvPr/>
      </p:nvGrpSpPr>
      <p:grpSpPr>
        <a:xfrm>
          <a:off x="0" y="0"/>
          <a:ext cx="0" cy="0"/>
          <a:chOff x="0" y="0"/>
          <a:chExt cx="0" cy="0"/>
        </a:xfrm>
      </p:grpSpPr>
      <p:sp>
        <p:nvSpPr>
          <p:cNvPr name="Freeform 2" id="2"/>
          <p:cNvSpPr/>
          <p:nvPr/>
        </p:nvSpPr>
        <p:spPr>
          <a:xfrm flipH="false" flipV="false" rot="1072511">
            <a:off x="-9331184" y="-8024796"/>
            <a:ext cx="18305088" cy="13745457"/>
          </a:xfrm>
          <a:custGeom>
            <a:avLst/>
            <a:gdLst/>
            <a:ahLst/>
            <a:cxnLst/>
            <a:rect r="r" b="b" t="t" l="l"/>
            <a:pathLst>
              <a:path h="13745457" w="18305088">
                <a:moveTo>
                  <a:pt x="0" y="0"/>
                </a:moveTo>
                <a:lnTo>
                  <a:pt x="18305088" y="0"/>
                </a:lnTo>
                <a:lnTo>
                  <a:pt x="18305088" y="13745457"/>
                </a:lnTo>
                <a:lnTo>
                  <a:pt x="0" y="1374545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3" id="3"/>
          <p:cNvSpPr txBox="true"/>
          <p:nvPr/>
        </p:nvSpPr>
        <p:spPr>
          <a:xfrm rot="0">
            <a:off x="485536" y="202084"/>
            <a:ext cx="7069476" cy="4039957"/>
          </a:xfrm>
          <a:prstGeom prst="rect">
            <a:avLst/>
          </a:prstGeom>
        </p:spPr>
        <p:txBody>
          <a:bodyPr anchor="t" rtlCol="false" tIns="0" lIns="0" bIns="0" rIns="0">
            <a:spAutoFit/>
          </a:bodyPr>
          <a:lstStyle/>
          <a:p>
            <a:pPr algn="l">
              <a:lnSpc>
                <a:spcPts val="10595"/>
              </a:lnSpc>
            </a:pPr>
            <a:r>
              <a:rPr lang="en-US" sz="9213">
                <a:solidFill>
                  <a:srgbClr val="754C28"/>
                </a:solidFill>
                <a:latin typeface="Cabin Bold"/>
                <a:ea typeface="Cabin Bold"/>
                <a:cs typeface="Cabin Bold"/>
                <a:sym typeface="Cabin Bold"/>
              </a:rPr>
              <a:t>Chương 2 : </a:t>
            </a:r>
          </a:p>
          <a:p>
            <a:pPr algn="l">
              <a:lnSpc>
                <a:spcPts val="10595"/>
              </a:lnSpc>
            </a:pPr>
            <a:r>
              <a:rPr lang="en-US" sz="9213">
                <a:solidFill>
                  <a:srgbClr val="754C28"/>
                </a:solidFill>
                <a:latin typeface="Cabin Bold"/>
                <a:ea typeface="Cabin Bold"/>
                <a:cs typeface="Cabin Bold"/>
                <a:sym typeface="Cabin Bold"/>
              </a:rPr>
              <a:t>Quá Trình Thực Tập </a:t>
            </a:r>
          </a:p>
        </p:txBody>
      </p:sp>
      <p:grpSp>
        <p:nvGrpSpPr>
          <p:cNvPr name="Group 4" id="4"/>
          <p:cNvGrpSpPr/>
          <p:nvPr/>
        </p:nvGrpSpPr>
        <p:grpSpPr>
          <a:xfrm rot="0">
            <a:off x="4839928" y="2198250"/>
            <a:ext cx="13232264" cy="7121526"/>
            <a:chOff x="0" y="0"/>
            <a:chExt cx="17643019" cy="9495368"/>
          </a:xfrm>
        </p:grpSpPr>
        <p:sp>
          <p:nvSpPr>
            <p:cNvPr name="Freeform 5" id="5"/>
            <p:cNvSpPr/>
            <p:nvPr/>
          </p:nvSpPr>
          <p:spPr>
            <a:xfrm flipH="false" flipV="false" rot="-3217867">
              <a:off x="12266226" y="1231264"/>
              <a:ext cx="562267" cy="1808460"/>
            </a:xfrm>
            <a:custGeom>
              <a:avLst/>
              <a:gdLst/>
              <a:ahLst/>
              <a:cxnLst/>
              <a:rect r="r" b="b" t="t" l="l"/>
              <a:pathLst>
                <a:path h="1808460" w="562267">
                  <a:moveTo>
                    <a:pt x="0" y="0"/>
                  </a:moveTo>
                  <a:lnTo>
                    <a:pt x="562267" y="0"/>
                  </a:lnTo>
                  <a:lnTo>
                    <a:pt x="562267" y="1808460"/>
                  </a:lnTo>
                  <a:lnTo>
                    <a:pt x="0" y="1808460"/>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6" id="6"/>
            <p:cNvSpPr/>
            <p:nvPr/>
          </p:nvSpPr>
          <p:spPr>
            <a:xfrm flipH="false" flipV="false" rot="-1360695">
              <a:off x="13888729" y="5946632"/>
              <a:ext cx="1719232" cy="1578568"/>
            </a:xfrm>
            <a:custGeom>
              <a:avLst/>
              <a:gdLst/>
              <a:ahLst/>
              <a:cxnLst/>
              <a:rect r="r" b="b" t="t" l="l"/>
              <a:pathLst>
                <a:path h="1578568" w="1719232">
                  <a:moveTo>
                    <a:pt x="0" y="0"/>
                  </a:moveTo>
                  <a:lnTo>
                    <a:pt x="1719232" y="0"/>
                  </a:lnTo>
                  <a:lnTo>
                    <a:pt x="1719232" y="1578568"/>
                  </a:lnTo>
                  <a:lnTo>
                    <a:pt x="0" y="1578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nvGrpSpPr>
            <p:cNvPr name="Group 7" id="7"/>
            <p:cNvGrpSpPr/>
            <p:nvPr/>
          </p:nvGrpSpPr>
          <p:grpSpPr>
            <a:xfrm rot="0">
              <a:off x="10840642" y="6711115"/>
              <a:ext cx="3247478" cy="2784253"/>
              <a:chOff x="0" y="0"/>
              <a:chExt cx="513384" cy="440154"/>
            </a:xfrm>
          </p:grpSpPr>
          <p:sp>
            <p:nvSpPr>
              <p:cNvPr name="Freeform 8" id="8"/>
              <p:cNvSpPr/>
              <p:nvPr/>
            </p:nvSpPr>
            <p:spPr>
              <a:xfrm flipH="false" flipV="false" rot="0">
                <a:off x="0" y="0"/>
                <a:ext cx="513384" cy="440154"/>
              </a:xfrm>
              <a:custGeom>
                <a:avLst/>
                <a:gdLst/>
                <a:ahLst/>
                <a:cxnLst/>
                <a:rect r="r" b="b" t="t" l="l"/>
                <a:pathLst>
                  <a:path h="440154" w="513384">
                    <a:moveTo>
                      <a:pt x="256692" y="0"/>
                    </a:moveTo>
                    <a:lnTo>
                      <a:pt x="292832" y="24446"/>
                    </a:lnTo>
                    <a:lnTo>
                      <a:pt x="336014" y="10771"/>
                    </a:lnTo>
                    <a:lnTo>
                      <a:pt x="361574" y="43596"/>
                    </a:lnTo>
                    <a:lnTo>
                      <a:pt x="407572" y="42031"/>
                    </a:lnTo>
                    <a:lnTo>
                      <a:pt x="420050" y="80021"/>
                    </a:lnTo>
                    <a:lnTo>
                      <a:pt x="464360" y="90719"/>
                    </a:lnTo>
                    <a:lnTo>
                      <a:pt x="462535" y="130156"/>
                    </a:lnTo>
                    <a:lnTo>
                      <a:pt x="500821" y="152070"/>
                    </a:lnTo>
                    <a:lnTo>
                      <a:pt x="484870" y="189092"/>
                    </a:lnTo>
                    <a:lnTo>
                      <a:pt x="513384" y="220077"/>
                    </a:lnTo>
                    <a:lnTo>
                      <a:pt x="484870" y="251062"/>
                    </a:lnTo>
                    <a:lnTo>
                      <a:pt x="500821" y="288084"/>
                    </a:lnTo>
                    <a:lnTo>
                      <a:pt x="462535" y="309999"/>
                    </a:lnTo>
                    <a:lnTo>
                      <a:pt x="464360" y="349435"/>
                    </a:lnTo>
                    <a:lnTo>
                      <a:pt x="420050" y="360133"/>
                    </a:lnTo>
                    <a:lnTo>
                      <a:pt x="407572" y="398123"/>
                    </a:lnTo>
                    <a:lnTo>
                      <a:pt x="361574" y="396558"/>
                    </a:lnTo>
                    <a:lnTo>
                      <a:pt x="336014" y="429383"/>
                    </a:lnTo>
                    <a:lnTo>
                      <a:pt x="292832" y="415708"/>
                    </a:lnTo>
                    <a:lnTo>
                      <a:pt x="256692" y="440154"/>
                    </a:lnTo>
                    <a:lnTo>
                      <a:pt x="220552" y="415708"/>
                    </a:lnTo>
                    <a:lnTo>
                      <a:pt x="177370" y="429383"/>
                    </a:lnTo>
                    <a:lnTo>
                      <a:pt x="151810" y="396558"/>
                    </a:lnTo>
                    <a:lnTo>
                      <a:pt x="105812" y="398123"/>
                    </a:lnTo>
                    <a:lnTo>
                      <a:pt x="93334" y="360133"/>
                    </a:lnTo>
                    <a:lnTo>
                      <a:pt x="49024" y="349435"/>
                    </a:lnTo>
                    <a:lnTo>
                      <a:pt x="50849" y="309999"/>
                    </a:lnTo>
                    <a:lnTo>
                      <a:pt x="12563" y="288084"/>
                    </a:lnTo>
                    <a:lnTo>
                      <a:pt x="28514" y="251062"/>
                    </a:lnTo>
                    <a:lnTo>
                      <a:pt x="0" y="220077"/>
                    </a:lnTo>
                    <a:lnTo>
                      <a:pt x="28514" y="189092"/>
                    </a:lnTo>
                    <a:lnTo>
                      <a:pt x="12563" y="152070"/>
                    </a:lnTo>
                    <a:lnTo>
                      <a:pt x="50849" y="130156"/>
                    </a:lnTo>
                    <a:lnTo>
                      <a:pt x="49024" y="90719"/>
                    </a:lnTo>
                    <a:lnTo>
                      <a:pt x="93334" y="80021"/>
                    </a:lnTo>
                    <a:lnTo>
                      <a:pt x="105812" y="42031"/>
                    </a:lnTo>
                    <a:lnTo>
                      <a:pt x="151810" y="43596"/>
                    </a:lnTo>
                    <a:lnTo>
                      <a:pt x="177370" y="10771"/>
                    </a:lnTo>
                    <a:lnTo>
                      <a:pt x="220552" y="24446"/>
                    </a:lnTo>
                    <a:lnTo>
                      <a:pt x="256692" y="0"/>
                    </a:lnTo>
                    <a:close/>
                  </a:path>
                </a:pathLst>
              </a:custGeom>
              <a:solidFill>
                <a:srgbClr val="FF977E"/>
              </a:solidFill>
              <a:ln cap="sq">
                <a:noFill/>
                <a:prstDash val="solid"/>
                <a:miter/>
              </a:ln>
            </p:spPr>
          </p:sp>
          <p:sp>
            <p:nvSpPr>
              <p:cNvPr name="TextBox 9" id="9"/>
              <p:cNvSpPr txBox="true"/>
              <p:nvPr/>
            </p:nvSpPr>
            <p:spPr>
              <a:xfrm>
                <a:off x="56151" y="48142"/>
                <a:ext cx="401081" cy="343870"/>
              </a:xfrm>
              <a:prstGeom prst="rect">
                <a:avLst/>
              </a:prstGeom>
            </p:spPr>
            <p:txBody>
              <a:bodyPr anchor="ctr" rtlCol="false" tIns="50800" lIns="50800" bIns="50800" rIns="50800"/>
              <a:lstStyle/>
              <a:p>
                <a:pPr algn="ctr">
                  <a:lnSpc>
                    <a:spcPts val="3600"/>
                  </a:lnSpc>
                </a:pPr>
                <a:r>
                  <a:rPr lang="en-US" sz="3000">
                    <a:solidFill>
                      <a:srgbClr val="000000"/>
                    </a:solidFill>
                    <a:latin typeface="Atma Bold"/>
                    <a:ea typeface="Atma Bold"/>
                    <a:cs typeface="Atma Bold"/>
                    <a:sym typeface="Atma Bold"/>
                  </a:rPr>
                  <a:t>Tự làm việc</a:t>
                </a:r>
              </a:p>
            </p:txBody>
          </p:sp>
        </p:grpSp>
        <p:grpSp>
          <p:nvGrpSpPr>
            <p:cNvPr name="Group 10" id="10"/>
            <p:cNvGrpSpPr/>
            <p:nvPr/>
          </p:nvGrpSpPr>
          <p:grpSpPr>
            <a:xfrm rot="0">
              <a:off x="4708318" y="7665934"/>
              <a:ext cx="3735673" cy="1829434"/>
              <a:chOff x="0" y="0"/>
              <a:chExt cx="755662" cy="370063"/>
            </a:xfrm>
          </p:grpSpPr>
          <p:sp>
            <p:nvSpPr>
              <p:cNvPr name="Freeform 11" id="11"/>
              <p:cNvSpPr/>
              <p:nvPr/>
            </p:nvSpPr>
            <p:spPr>
              <a:xfrm flipH="false" flipV="false" rot="0">
                <a:off x="0" y="0"/>
                <a:ext cx="755662" cy="370063"/>
              </a:xfrm>
              <a:custGeom>
                <a:avLst/>
                <a:gdLst/>
                <a:ahLst/>
                <a:cxnLst/>
                <a:rect r="r" b="b" t="t" l="l"/>
                <a:pathLst>
                  <a:path h="370063" w="755662">
                    <a:moveTo>
                      <a:pt x="0" y="0"/>
                    </a:moveTo>
                    <a:lnTo>
                      <a:pt x="755662" y="0"/>
                    </a:lnTo>
                    <a:lnTo>
                      <a:pt x="755662" y="370063"/>
                    </a:lnTo>
                    <a:lnTo>
                      <a:pt x="0" y="370063"/>
                    </a:lnTo>
                    <a:close/>
                  </a:path>
                </a:pathLst>
              </a:custGeom>
              <a:solidFill>
                <a:srgbClr val="B0E3F4"/>
              </a:solidFill>
            </p:spPr>
          </p:sp>
          <p:sp>
            <p:nvSpPr>
              <p:cNvPr name="TextBox 12" id="12"/>
              <p:cNvSpPr txBox="true"/>
              <p:nvPr/>
            </p:nvSpPr>
            <p:spPr>
              <a:xfrm>
                <a:off x="0" y="0"/>
                <a:ext cx="755662" cy="370063"/>
              </a:xfrm>
              <a:prstGeom prst="rect">
                <a:avLst/>
              </a:prstGeom>
            </p:spPr>
            <p:txBody>
              <a:bodyPr anchor="ctr" rtlCol="false" tIns="50800" lIns="50800" bIns="50800" rIns="50800"/>
              <a:lstStyle/>
              <a:p>
                <a:pPr algn="ctr">
                  <a:lnSpc>
                    <a:spcPts val="3600"/>
                  </a:lnSpc>
                </a:pPr>
                <a:r>
                  <a:rPr lang="en-US" sz="3000">
                    <a:solidFill>
                      <a:srgbClr val="000000"/>
                    </a:solidFill>
                    <a:latin typeface="Atma Bold"/>
                    <a:ea typeface="Atma Bold"/>
                    <a:cs typeface="Atma Bold"/>
                    <a:sym typeface="Atma Bold"/>
                  </a:rPr>
                  <a:t>Giao nhiệm vụ</a:t>
                </a:r>
              </a:p>
            </p:txBody>
          </p:sp>
        </p:grpSp>
        <p:grpSp>
          <p:nvGrpSpPr>
            <p:cNvPr name="Group 13" id="13"/>
            <p:cNvGrpSpPr/>
            <p:nvPr/>
          </p:nvGrpSpPr>
          <p:grpSpPr>
            <a:xfrm rot="0">
              <a:off x="11631578" y="2758661"/>
              <a:ext cx="6011441" cy="2917565"/>
              <a:chOff x="0" y="0"/>
              <a:chExt cx="1048200" cy="508729"/>
            </a:xfrm>
          </p:grpSpPr>
          <p:sp>
            <p:nvSpPr>
              <p:cNvPr name="Freeform 14" id="14"/>
              <p:cNvSpPr/>
              <p:nvPr/>
            </p:nvSpPr>
            <p:spPr>
              <a:xfrm flipH="false" flipV="false" rot="0">
                <a:off x="32259" y="8290"/>
                <a:ext cx="983682" cy="492149"/>
              </a:xfrm>
              <a:custGeom>
                <a:avLst/>
                <a:gdLst/>
                <a:ahLst/>
                <a:cxnLst/>
                <a:rect r="r" b="b" t="t" l="l"/>
                <a:pathLst>
                  <a:path h="492149" w="983682">
                    <a:moveTo>
                      <a:pt x="538186" y="14203"/>
                    </a:moveTo>
                    <a:lnTo>
                      <a:pt x="969597" y="223582"/>
                    </a:lnTo>
                    <a:cubicBezTo>
                      <a:pt x="978212" y="227763"/>
                      <a:pt x="983682" y="236498"/>
                      <a:pt x="983682" y="246074"/>
                    </a:cubicBezTo>
                    <a:cubicBezTo>
                      <a:pt x="983682" y="255651"/>
                      <a:pt x="978212" y="264386"/>
                      <a:pt x="969597" y="268567"/>
                    </a:cubicBezTo>
                    <a:lnTo>
                      <a:pt x="538186" y="477946"/>
                    </a:lnTo>
                    <a:cubicBezTo>
                      <a:pt x="508922" y="492149"/>
                      <a:pt x="474761" y="492149"/>
                      <a:pt x="445496" y="477946"/>
                    </a:cubicBezTo>
                    <a:lnTo>
                      <a:pt x="14086" y="268567"/>
                    </a:lnTo>
                    <a:cubicBezTo>
                      <a:pt x="5470" y="264386"/>
                      <a:pt x="0" y="255651"/>
                      <a:pt x="0" y="246074"/>
                    </a:cubicBezTo>
                    <a:cubicBezTo>
                      <a:pt x="0" y="236498"/>
                      <a:pt x="5470" y="227763"/>
                      <a:pt x="14086" y="223582"/>
                    </a:cubicBezTo>
                    <a:lnTo>
                      <a:pt x="445496" y="14203"/>
                    </a:lnTo>
                    <a:cubicBezTo>
                      <a:pt x="474761" y="0"/>
                      <a:pt x="508922" y="0"/>
                      <a:pt x="538186" y="14203"/>
                    </a:cubicBezTo>
                    <a:close/>
                  </a:path>
                </a:pathLst>
              </a:custGeom>
              <a:solidFill>
                <a:srgbClr val="CEEBC6"/>
              </a:solidFill>
            </p:spPr>
          </p:sp>
          <p:sp>
            <p:nvSpPr>
              <p:cNvPr name="TextBox 15" id="15"/>
              <p:cNvSpPr txBox="true"/>
              <p:nvPr/>
            </p:nvSpPr>
            <p:spPr>
              <a:xfrm>
                <a:off x="180159" y="87438"/>
                <a:ext cx="687881" cy="333853"/>
              </a:xfrm>
              <a:prstGeom prst="rect">
                <a:avLst/>
              </a:prstGeom>
            </p:spPr>
            <p:txBody>
              <a:bodyPr anchor="ctr" rtlCol="false" tIns="190500" lIns="190500" bIns="190500" rIns="190500"/>
              <a:lstStyle/>
              <a:p>
                <a:pPr algn="ctr">
                  <a:lnSpc>
                    <a:spcPts val="3600"/>
                  </a:lnSpc>
                </a:pPr>
                <a:r>
                  <a:rPr lang="en-US" sz="3000">
                    <a:solidFill>
                      <a:srgbClr val="000000"/>
                    </a:solidFill>
                    <a:latin typeface="Atma Bold"/>
                    <a:ea typeface="Atma Bold"/>
                    <a:cs typeface="Atma Bold"/>
                    <a:sym typeface="Atma Bold"/>
                  </a:rPr>
                  <a:t>Hỗ trợ - tư vấn</a:t>
                </a:r>
              </a:p>
            </p:txBody>
          </p:sp>
        </p:grpSp>
        <p:grpSp>
          <p:nvGrpSpPr>
            <p:cNvPr name="Group 16" id="16"/>
            <p:cNvGrpSpPr/>
            <p:nvPr/>
          </p:nvGrpSpPr>
          <p:grpSpPr>
            <a:xfrm rot="0">
              <a:off x="5853648" y="3711888"/>
              <a:ext cx="5777930" cy="2709222"/>
              <a:chOff x="0" y="0"/>
              <a:chExt cx="1733450" cy="812800"/>
            </a:xfrm>
          </p:grpSpPr>
          <p:sp>
            <p:nvSpPr>
              <p:cNvPr name="Freeform 17" id="17"/>
              <p:cNvSpPr/>
              <p:nvPr/>
            </p:nvSpPr>
            <p:spPr>
              <a:xfrm flipH="false" flipV="false" rot="0">
                <a:off x="0" y="0"/>
                <a:ext cx="1733450" cy="812800"/>
              </a:xfrm>
              <a:custGeom>
                <a:avLst/>
                <a:gdLst/>
                <a:ahLst/>
                <a:cxnLst/>
                <a:rect r="r" b="b" t="t" l="l"/>
                <a:pathLst>
                  <a:path h="812800" w="1733450">
                    <a:moveTo>
                      <a:pt x="866725" y="0"/>
                    </a:moveTo>
                    <a:cubicBezTo>
                      <a:pt x="388046" y="0"/>
                      <a:pt x="0" y="181951"/>
                      <a:pt x="0" y="406400"/>
                    </a:cubicBezTo>
                    <a:cubicBezTo>
                      <a:pt x="0" y="630849"/>
                      <a:pt x="388046" y="812800"/>
                      <a:pt x="866725" y="812800"/>
                    </a:cubicBezTo>
                    <a:cubicBezTo>
                      <a:pt x="1345404" y="812800"/>
                      <a:pt x="1733450" y="630849"/>
                      <a:pt x="1733450" y="406400"/>
                    </a:cubicBezTo>
                    <a:cubicBezTo>
                      <a:pt x="1733450" y="181951"/>
                      <a:pt x="1345404" y="0"/>
                      <a:pt x="866725" y="0"/>
                    </a:cubicBezTo>
                    <a:close/>
                  </a:path>
                </a:pathLst>
              </a:custGeom>
              <a:solidFill>
                <a:srgbClr val="FFFABE"/>
              </a:solidFill>
            </p:spPr>
          </p:sp>
          <p:sp>
            <p:nvSpPr>
              <p:cNvPr name="TextBox 18" id="18"/>
              <p:cNvSpPr txBox="true"/>
              <p:nvPr/>
            </p:nvSpPr>
            <p:spPr>
              <a:xfrm>
                <a:off x="162511" y="28575"/>
                <a:ext cx="1408428" cy="708025"/>
              </a:xfrm>
              <a:prstGeom prst="rect">
                <a:avLst/>
              </a:prstGeom>
            </p:spPr>
            <p:txBody>
              <a:bodyPr anchor="ctr" rtlCol="false" tIns="50800" lIns="50800" bIns="50800" rIns="50800"/>
              <a:lstStyle/>
              <a:p>
                <a:pPr algn="ctr">
                  <a:lnSpc>
                    <a:spcPts val="4199"/>
                  </a:lnSpc>
                </a:pPr>
                <a:r>
                  <a:rPr lang="en-US" sz="2999">
                    <a:solidFill>
                      <a:srgbClr val="000000"/>
                    </a:solidFill>
                    <a:latin typeface="Atma Bold"/>
                    <a:ea typeface="Atma Bold"/>
                    <a:cs typeface="Atma Bold"/>
                    <a:sym typeface="Atma Bold"/>
                  </a:rPr>
                  <a:t>Phương thức làm việc</a:t>
                </a:r>
              </a:p>
            </p:txBody>
          </p:sp>
        </p:grpSp>
        <p:grpSp>
          <p:nvGrpSpPr>
            <p:cNvPr name="Group 19" id="19"/>
            <p:cNvGrpSpPr/>
            <p:nvPr/>
          </p:nvGrpSpPr>
          <p:grpSpPr>
            <a:xfrm rot="67293">
              <a:off x="22357" y="4238896"/>
              <a:ext cx="4970907" cy="2333069"/>
              <a:chOff x="0" y="0"/>
              <a:chExt cx="1005528" cy="471939"/>
            </a:xfrm>
          </p:grpSpPr>
          <p:sp>
            <p:nvSpPr>
              <p:cNvPr name="Freeform 20" id="20"/>
              <p:cNvSpPr/>
              <p:nvPr/>
            </p:nvSpPr>
            <p:spPr>
              <a:xfrm flipH="false" flipV="false" rot="0">
                <a:off x="0" y="0"/>
                <a:ext cx="1020717" cy="476177"/>
              </a:xfrm>
              <a:custGeom>
                <a:avLst/>
                <a:gdLst/>
                <a:ahLst/>
                <a:cxnLst/>
                <a:rect r="r" b="b" t="t" l="l"/>
                <a:pathLst>
                  <a:path h="476177" w="1020717">
                    <a:moveTo>
                      <a:pt x="570917" y="0"/>
                    </a:moveTo>
                    <a:cubicBezTo>
                      <a:pt x="581946" y="0"/>
                      <a:pt x="593042" y="0"/>
                      <a:pt x="604049" y="0"/>
                    </a:cubicBezTo>
                    <a:cubicBezTo>
                      <a:pt x="691808" y="7882"/>
                      <a:pt x="746654" y="34121"/>
                      <a:pt x="771635" y="77055"/>
                    </a:cubicBezTo>
                    <a:cubicBezTo>
                      <a:pt x="917944" y="71329"/>
                      <a:pt x="1020717" y="152512"/>
                      <a:pt x="959491" y="232189"/>
                    </a:cubicBezTo>
                    <a:cubicBezTo>
                      <a:pt x="981048" y="248931"/>
                      <a:pt x="999033" y="267659"/>
                      <a:pt x="1005528" y="292796"/>
                    </a:cubicBezTo>
                    <a:cubicBezTo>
                      <a:pt x="1005528" y="299996"/>
                      <a:pt x="1005528" y="307180"/>
                      <a:pt x="1005528" y="314379"/>
                    </a:cubicBezTo>
                    <a:cubicBezTo>
                      <a:pt x="986172" y="378354"/>
                      <a:pt x="902881" y="421584"/>
                      <a:pt x="766140" y="409946"/>
                    </a:cubicBezTo>
                    <a:cubicBezTo>
                      <a:pt x="730958" y="442794"/>
                      <a:pt x="668354" y="476177"/>
                      <a:pt x="570937" y="471592"/>
                    </a:cubicBezTo>
                    <a:cubicBezTo>
                      <a:pt x="520584" y="469436"/>
                      <a:pt x="485554" y="456945"/>
                      <a:pt x="454884" y="441770"/>
                    </a:cubicBezTo>
                    <a:cubicBezTo>
                      <a:pt x="422580" y="454384"/>
                      <a:pt x="387593" y="464284"/>
                      <a:pt x="337044" y="464393"/>
                    </a:cubicBezTo>
                    <a:cubicBezTo>
                      <a:pt x="220096" y="464579"/>
                      <a:pt x="141863" y="415982"/>
                      <a:pt x="139966" y="349323"/>
                    </a:cubicBezTo>
                    <a:cubicBezTo>
                      <a:pt x="64784" y="333729"/>
                      <a:pt x="13864" y="304620"/>
                      <a:pt x="0" y="254811"/>
                    </a:cubicBezTo>
                    <a:cubicBezTo>
                      <a:pt x="0" y="247612"/>
                      <a:pt x="0" y="240397"/>
                      <a:pt x="0" y="233228"/>
                    </a:cubicBezTo>
                    <a:cubicBezTo>
                      <a:pt x="15302" y="183871"/>
                      <a:pt x="63454" y="152868"/>
                      <a:pt x="143628" y="139726"/>
                    </a:cubicBezTo>
                    <a:cubicBezTo>
                      <a:pt x="138811" y="56465"/>
                      <a:pt x="299181" y="4438"/>
                      <a:pt x="430929" y="41119"/>
                    </a:cubicBezTo>
                    <a:cubicBezTo>
                      <a:pt x="462296" y="22980"/>
                      <a:pt x="506676" y="3196"/>
                      <a:pt x="570917" y="0"/>
                    </a:cubicBezTo>
                    <a:close/>
                  </a:path>
                </a:pathLst>
              </a:custGeom>
              <a:solidFill>
                <a:srgbClr val="FFC1CD"/>
              </a:solidFill>
            </p:spPr>
          </p:sp>
          <p:sp>
            <p:nvSpPr>
              <p:cNvPr name="TextBox 21" id="21"/>
              <p:cNvSpPr txBox="true"/>
              <p:nvPr/>
            </p:nvSpPr>
            <p:spPr>
              <a:xfrm>
                <a:off x="47134" y="78657"/>
                <a:ext cx="911260" cy="325863"/>
              </a:xfrm>
              <a:prstGeom prst="rect">
                <a:avLst/>
              </a:prstGeom>
            </p:spPr>
            <p:txBody>
              <a:bodyPr anchor="ctr" rtlCol="false" tIns="50800" lIns="50800" bIns="50800" rIns="50800"/>
              <a:lstStyle/>
              <a:p>
                <a:pPr algn="ctr">
                  <a:lnSpc>
                    <a:spcPts val="3600"/>
                  </a:lnSpc>
                </a:pPr>
                <a:r>
                  <a:rPr lang="en-US" sz="3000">
                    <a:solidFill>
                      <a:srgbClr val="000000"/>
                    </a:solidFill>
                    <a:latin typeface="Atma Bold"/>
                    <a:ea typeface="Atma Bold"/>
                    <a:cs typeface="Atma Bold"/>
                    <a:sym typeface="Atma Bold"/>
                  </a:rPr>
                  <a:t>Đánh giá</a:t>
                </a:r>
              </a:p>
            </p:txBody>
          </p:sp>
        </p:grpSp>
        <p:grpSp>
          <p:nvGrpSpPr>
            <p:cNvPr name="Group 22" id="22"/>
            <p:cNvGrpSpPr/>
            <p:nvPr/>
          </p:nvGrpSpPr>
          <p:grpSpPr>
            <a:xfrm rot="0">
              <a:off x="5588416" y="0"/>
              <a:ext cx="5711151" cy="2467063"/>
              <a:chOff x="0" y="0"/>
              <a:chExt cx="940800" cy="406400"/>
            </a:xfrm>
          </p:grpSpPr>
          <p:sp>
            <p:nvSpPr>
              <p:cNvPr name="Freeform 23" id="23"/>
              <p:cNvSpPr/>
              <p:nvPr/>
            </p:nvSpPr>
            <p:spPr>
              <a:xfrm flipH="false" flipV="false" rot="0">
                <a:off x="0" y="0"/>
                <a:ext cx="940800" cy="406400"/>
              </a:xfrm>
              <a:custGeom>
                <a:avLst/>
                <a:gdLst/>
                <a:ahLst/>
                <a:cxnLst/>
                <a:rect r="r" b="b" t="t" l="l"/>
                <a:pathLst>
                  <a:path h="406400" w="940800">
                    <a:moveTo>
                      <a:pt x="737600" y="0"/>
                    </a:moveTo>
                    <a:cubicBezTo>
                      <a:pt x="849824" y="0"/>
                      <a:pt x="940800" y="90976"/>
                      <a:pt x="940800" y="203200"/>
                    </a:cubicBezTo>
                    <a:cubicBezTo>
                      <a:pt x="940800" y="315424"/>
                      <a:pt x="849824" y="406400"/>
                      <a:pt x="737600" y="406400"/>
                    </a:cubicBezTo>
                    <a:lnTo>
                      <a:pt x="203200" y="406400"/>
                    </a:lnTo>
                    <a:cubicBezTo>
                      <a:pt x="90976" y="406400"/>
                      <a:pt x="0" y="315424"/>
                      <a:pt x="0" y="203200"/>
                    </a:cubicBezTo>
                    <a:cubicBezTo>
                      <a:pt x="0" y="90976"/>
                      <a:pt x="90976" y="0"/>
                      <a:pt x="203200" y="0"/>
                    </a:cubicBezTo>
                    <a:close/>
                  </a:path>
                </a:pathLst>
              </a:custGeom>
              <a:solidFill>
                <a:srgbClr val="E3D0F4"/>
              </a:solidFill>
            </p:spPr>
          </p:sp>
          <p:sp>
            <p:nvSpPr>
              <p:cNvPr name="TextBox 24" id="24"/>
              <p:cNvSpPr txBox="true"/>
              <p:nvPr/>
            </p:nvSpPr>
            <p:spPr>
              <a:xfrm>
                <a:off x="0" y="0"/>
                <a:ext cx="940800" cy="406400"/>
              </a:xfrm>
              <a:prstGeom prst="rect">
                <a:avLst/>
              </a:prstGeom>
            </p:spPr>
            <p:txBody>
              <a:bodyPr anchor="ctr" rtlCol="false" tIns="50800" lIns="50800" bIns="50800" rIns="50800"/>
              <a:lstStyle/>
              <a:p>
                <a:pPr algn="ctr">
                  <a:lnSpc>
                    <a:spcPts val="3600"/>
                  </a:lnSpc>
                </a:pPr>
                <a:r>
                  <a:rPr lang="en-US" sz="3000">
                    <a:solidFill>
                      <a:srgbClr val="000000"/>
                    </a:solidFill>
                    <a:latin typeface="Atma Bold"/>
                    <a:ea typeface="Atma Bold"/>
                    <a:cs typeface="Atma Bold"/>
                    <a:sym typeface="Atma Bold"/>
                  </a:rPr>
                  <a:t>Báo Cáo Hàng Ngày (Daily Stand-Up):</a:t>
                </a:r>
                <a:r>
                  <a:rPr lang="en-US" sz="3000">
                    <a:solidFill>
                      <a:srgbClr val="000000"/>
                    </a:solidFill>
                    <a:latin typeface="Atma Bold"/>
                    <a:ea typeface="Atma Bold"/>
                    <a:cs typeface="Atma Bold"/>
                    <a:sym typeface="Atma Bold"/>
                  </a:rPr>
                  <a:t> </a:t>
                </a:r>
              </a:p>
            </p:txBody>
          </p:sp>
        </p:grpSp>
        <p:sp>
          <p:nvSpPr>
            <p:cNvPr name="Freeform 25" id="25"/>
            <p:cNvSpPr/>
            <p:nvPr/>
          </p:nvSpPr>
          <p:spPr>
            <a:xfrm flipH="false" flipV="false" rot="-7922616">
              <a:off x="3776067" y="1484832"/>
              <a:ext cx="792090" cy="2547659"/>
            </a:xfrm>
            <a:custGeom>
              <a:avLst/>
              <a:gdLst/>
              <a:ahLst/>
              <a:cxnLst/>
              <a:rect r="r" b="b" t="t" l="l"/>
              <a:pathLst>
                <a:path h="2547659" w="792090">
                  <a:moveTo>
                    <a:pt x="0" y="0"/>
                  </a:moveTo>
                  <a:lnTo>
                    <a:pt x="792090" y="0"/>
                  </a:lnTo>
                  <a:lnTo>
                    <a:pt x="792090" y="2547659"/>
                  </a:lnTo>
                  <a:lnTo>
                    <a:pt x="0" y="2547659"/>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6" id="26"/>
            <p:cNvSpPr/>
            <p:nvPr/>
          </p:nvSpPr>
          <p:spPr>
            <a:xfrm flipH="false" flipV="false" rot="5009907">
              <a:off x="9535003" y="7606063"/>
              <a:ext cx="606017" cy="1949176"/>
            </a:xfrm>
            <a:custGeom>
              <a:avLst/>
              <a:gdLst/>
              <a:ahLst/>
              <a:cxnLst/>
              <a:rect r="r" b="b" t="t" l="l"/>
              <a:pathLst>
                <a:path h="1949176" w="606017">
                  <a:moveTo>
                    <a:pt x="0" y="0"/>
                  </a:moveTo>
                  <a:lnTo>
                    <a:pt x="606017" y="0"/>
                  </a:lnTo>
                  <a:lnTo>
                    <a:pt x="606017" y="1949176"/>
                  </a:lnTo>
                  <a:lnTo>
                    <a:pt x="0" y="19491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27" id="27"/>
            <p:cNvSpPr/>
            <p:nvPr/>
          </p:nvSpPr>
          <p:spPr>
            <a:xfrm flipH="false" flipV="false" rot="4442252">
              <a:off x="2643446" y="6747837"/>
              <a:ext cx="1719232" cy="1578568"/>
            </a:xfrm>
            <a:custGeom>
              <a:avLst/>
              <a:gdLst/>
              <a:ahLst/>
              <a:cxnLst/>
              <a:rect r="r" b="b" t="t" l="l"/>
              <a:pathLst>
                <a:path h="1578568" w="1719232">
                  <a:moveTo>
                    <a:pt x="0" y="0"/>
                  </a:moveTo>
                  <a:lnTo>
                    <a:pt x="1719232" y="0"/>
                  </a:lnTo>
                  <a:lnTo>
                    <a:pt x="1719232" y="1578568"/>
                  </a:lnTo>
                  <a:lnTo>
                    <a:pt x="0" y="1578568"/>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AutoShape 28" id="28"/>
          <p:cNvSpPr/>
          <p:nvPr/>
        </p:nvSpPr>
        <p:spPr>
          <a:xfrm rot="2213204">
            <a:off x="-2982929" y="7323006"/>
            <a:ext cx="8882831" cy="4859589"/>
          </a:xfrm>
          <a:prstGeom prst="rect">
            <a:avLst/>
          </a:prstGeom>
          <a:solidFill>
            <a:srgbClr val="6C88BB"/>
          </a:solidFill>
        </p:spPr>
      </p:sp>
      <p:sp>
        <p:nvSpPr>
          <p:cNvPr name="AutoShape 29" id="29"/>
          <p:cNvSpPr/>
          <p:nvPr/>
        </p:nvSpPr>
        <p:spPr>
          <a:xfrm rot="2193982">
            <a:off x="12108382" y="-1582542"/>
            <a:ext cx="9080465" cy="4567255"/>
          </a:xfrm>
          <a:prstGeom prst="rect">
            <a:avLst/>
          </a:prstGeom>
          <a:solidFill>
            <a:srgbClr val="213559"/>
          </a:solid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113304" y="4354356"/>
            <a:ext cx="25783492" cy="9586163"/>
          </a:xfrm>
          <a:prstGeom prst="rect">
            <a:avLst/>
          </a:prstGeom>
          <a:solidFill>
            <a:srgbClr val="545454">
              <a:alpha val="4706"/>
            </a:srgbClr>
          </a:solidFill>
        </p:spPr>
      </p:sp>
      <p:sp>
        <p:nvSpPr>
          <p:cNvPr name="Freeform 3" id="3"/>
          <p:cNvSpPr/>
          <p:nvPr/>
        </p:nvSpPr>
        <p:spPr>
          <a:xfrm flipH="false" flipV="false" rot="0">
            <a:off x="17231243" y="698454"/>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1500059" y="7012999"/>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TextBox 5" id="5"/>
          <p:cNvSpPr txBox="true"/>
          <p:nvPr/>
        </p:nvSpPr>
        <p:spPr>
          <a:xfrm rot="0">
            <a:off x="3807259" y="338776"/>
            <a:ext cx="10673482" cy="862231"/>
          </a:xfrm>
          <a:prstGeom prst="rect">
            <a:avLst/>
          </a:prstGeom>
        </p:spPr>
        <p:txBody>
          <a:bodyPr anchor="t" rtlCol="false" tIns="0" lIns="0" bIns="0" rIns="0">
            <a:spAutoFit/>
          </a:bodyPr>
          <a:lstStyle/>
          <a:p>
            <a:pPr algn="ctr">
              <a:lnSpc>
                <a:spcPts val="6492"/>
              </a:lnSpc>
            </a:pPr>
            <a:r>
              <a:rPr lang="en-US" sz="6625" spc="-390">
                <a:solidFill>
                  <a:srgbClr val="263F6B"/>
                </a:solidFill>
                <a:latin typeface="Montserrat Ultra-Bold Italics"/>
                <a:ea typeface="Montserrat Ultra-Bold Italics"/>
                <a:cs typeface="Montserrat Ultra-Bold Italics"/>
                <a:sym typeface="Montserrat Ultra-Bold Italics"/>
              </a:rPr>
              <a:t>QUY TRÌNH</a:t>
            </a:r>
          </a:p>
        </p:txBody>
      </p:sp>
      <p:graphicFrame>
        <p:nvGraphicFramePr>
          <p:cNvPr name="Table 6" id="6"/>
          <p:cNvGraphicFramePr>
            <a:graphicFrameLocks noGrp="true"/>
          </p:cNvGraphicFramePr>
          <p:nvPr/>
        </p:nvGraphicFramePr>
        <p:xfrm>
          <a:off x="1801460" y="1201006"/>
          <a:ext cx="14685080" cy="8810640"/>
        </p:xfrm>
        <a:graphic>
          <a:graphicData uri="http://schemas.openxmlformats.org/drawingml/2006/table">
            <a:tbl>
              <a:tblPr/>
              <a:tblGrid>
                <a:gridCol w="1378548"/>
                <a:gridCol w="2905147"/>
                <a:gridCol w="2134658"/>
                <a:gridCol w="3123764"/>
                <a:gridCol w="2307189"/>
                <a:gridCol w="2835774"/>
              </a:tblGrid>
              <a:tr h="1043654">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188"/>
                        </a:lnSpc>
                        <a:defRPr/>
                      </a:pPr>
                      <a:r>
                        <a:rPr lang="en-US" sz="2277">
                          <a:solidFill>
                            <a:srgbClr val="FFFFFF"/>
                          </a:solidFill>
                          <a:latin typeface="Montserrat Ultra-Bold"/>
                          <a:ea typeface="Montserrat Ultra-Bold"/>
                          <a:cs typeface="Montserrat Ultra-Bold"/>
                          <a:sym typeface="Montserrat Ultra-Bold"/>
                        </a:rPr>
                        <a:t>Monday</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188"/>
                        </a:lnSpc>
                        <a:defRPr/>
                      </a:pPr>
                      <a:r>
                        <a:rPr lang="en-US" sz="2277">
                          <a:solidFill>
                            <a:srgbClr val="FFFFFF"/>
                          </a:solidFill>
                          <a:latin typeface="Montserrat Ultra-Bold"/>
                          <a:ea typeface="Montserrat Ultra-Bold"/>
                          <a:cs typeface="Montserrat Ultra-Bold"/>
                          <a:sym typeface="Montserrat Ultra-Bold"/>
                        </a:rPr>
                        <a:t>Tuesday</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188"/>
                        </a:lnSpc>
                        <a:defRPr/>
                      </a:pPr>
                      <a:r>
                        <a:rPr lang="en-US" sz="2277">
                          <a:solidFill>
                            <a:srgbClr val="FFFFFF"/>
                          </a:solidFill>
                          <a:latin typeface="Montserrat Ultra-Bold"/>
                          <a:ea typeface="Montserrat Ultra-Bold"/>
                          <a:cs typeface="Montserrat Ultra-Bold"/>
                          <a:sym typeface="Montserrat Ultra-Bold"/>
                        </a:rPr>
                        <a:t>Wednesday</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188"/>
                        </a:lnSpc>
                        <a:defRPr/>
                      </a:pPr>
                      <a:r>
                        <a:rPr lang="en-US" sz="2277">
                          <a:solidFill>
                            <a:srgbClr val="FFFFFF"/>
                          </a:solidFill>
                          <a:latin typeface="Montserrat Ultra-Bold"/>
                          <a:ea typeface="Montserrat Ultra-Bold"/>
                          <a:cs typeface="Montserrat Ultra-Bold"/>
                          <a:sym typeface="Montserrat Ultra-Bold"/>
                        </a:rPr>
                        <a:t>Thursday</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c>
                  <a:txBody>
                    <a:bodyPr anchor="t" rtlCol="false"/>
                    <a:lstStyle/>
                    <a:p>
                      <a:pPr algn="ctr">
                        <a:lnSpc>
                          <a:spcPts val="3188"/>
                        </a:lnSpc>
                        <a:defRPr/>
                      </a:pPr>
                      <a:r>
                        <a:rPr lang="en-US" sz="2277">
                          <a:solidFill>
                            <a:srgbClr val="FFFFFF"/>
                          </a:solidFill>
                          <a:latin typeface="Montserrat Ultra-Bold"/>
                          <a:ea typeface="Montserrat Ultra-Bold"/>
                          <a:cs typeface="Montserrat Ultra-Bold"/>
                          <a:sym typeface="Montserrat Ultra-Bold"/>
                        </a:rPr>
                        <a:t>Friday</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263F6B"/>
                    </a:solidFill>
                  </a:tcPr>
                </a:tc>
              </a:tr>
              <a:tr h="2099514">
                <a:tc>
                  <a:txBody>
                    <a:bodyPr anchor="t" rtlCol="false"/>
                    <a:lstStyle/>
                    <a:p>
                      <a:pPr algn="ctr">
                        <a:lnSpc>
                          <a:spcPts val="2524"/>
                        </a:lnSpc>
                        <a:defRPr/>
                      </a:pPr>
                      <a:r>
                        <a:rPr lang="en-US" sz="1802">
                          <a:solidFill>
                            <a:srgbClr val="000000"/>
                          </a:solidFill>
                          <a:latin typeface="Atma Bold"/>
                          <a:ea typeface="Atma Bold"/>
                          <a:cs typeface="Atma Bold"/>
                          <a:sym typeface="Atma Bold"/>
                        </a:rPr>
                        <a:t>Tuần 1</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2519"/>
                        </a:lnSpc>
                        <a:defRPr/>
                      </a:pPr>
                      <a:r>
                        <a:rPr lang="en-US" sz="1799">
                          <a:solidFill>
                            <a:srgbClr val="000000"/>
                          </a:solidFill>
                          <a:latin typeface="Open Sans Bold"/>
                          <a:ea typeface="Open Sans Bold"/>
                          <a:cs typeface="Open Sans Bold"/>
                          <a:sym typeface="Open Sans Bold"/>
                        </a:rPr>
                        <a:t>Ngày 1 (24/6/2024): </a:t>
                      </a:r>
                      <a:endParaRPr lang="en-US" sz="1100"/>
                    </a:p>
                    <a:p>
                      <a:pPr algn="ctr">
                        <a:lnSpc>
                          <a:spcPts val="2519"/>
                        </a:lnSpc>
                      </a:pPr>
                      <a:r>
                        <a:rPr lang="en-US" sz="1799">
                          <a:solidFill>
                            <a:srgbClr val="000000"/>
                          </a:solidFill>
                          <a:latin typeface="Open Sans Bold"/>
                          <a:ea typeface="Open Sans Bold"/>
                          <a:cs typeface="Open Sans Bold"/>
                          <a:sym typeface="Open Sans Bold"/>
                        </a:rPr>
                        <a:t>Đến công ty, gặp gỡ các anh chị admin, mentor tại công ty</a:t>
                      </a:r>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19"/>
                        </a:lnSpc>
                        <a:defRPr/>
                      </a:pPr>
                      <a:r>
                        <a:rPr lang="en-US" sz="1799">
                          <a:solidFill>
                            <a:srgbClr val="000000"/>
                          </a:solidFill>
                          <a:latin typeface="Open Sans Bold"/>
                          <a:ea typeface="Open Sans Bold"/>
                          <a:cs typeface="Open Sans Bold"/>
                          <a:sym typeface="Open Sans Bold"/>
                        </a:rPr>
                        <a:t>Ngày 2 (26/6/2024) : Gặp trực tiếp mentor và nhận nhiệm vụ (Git, Reactjs, Nodejs, Expressjs)</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19"/>
                        </a:lnSpc>
                        <a:defRPr/>
                      </a:pPr>
                      <a:r>
                        <a:rPr lang="en-US" sz="1799">
                          <a:solidFill>
                            <a:srgbClr val="000000"/>
                          </a:solidFill>
                          <a:latin typeface="Open Sans Bold"/>
                          <a:ea typeface="Open Sans Bold"/>
                          <a:cs typeface="Open Sans Bold"/>
                          <a:sym typeface="Open Sans Bold"/>
                        </a:rPr>
                        <a:t>Ngày 3 (28/6/2024) : Daily và giao nhiệm vụ tìm hiểu cách thiết kế UI và Database.</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778811">
                <a:tc>
                  <a:txBody>
                    <a:bodyPr anchor="t" rtlCol="false"/>
                    <a:lstStyle/>
                    <a:p>
                      <a:pPr algn="ctr">
                        <a:lnSpc>
                          <a:spcPts val="2524"/>
                        </a:lnSpc>
                        <a:defRPr/>
                      </a:pPr>
                      <a:r>
                        <a:rPr lang="en-US" sz="1802">
                          <a:solidFill>
                            <a:srgbClr val="000000"/>
                          </a:solidFill>
                          <a:latin typeface="Atma Bold"/>
                          <a:ea typeface="Atma Bold"/>
                          <a:cs typeface="Atma Bold"/>
                          <a:sym typeface="Atma Bold"/>
                        </a:rPr>
                        <a:t>Tuần 2</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2519"/>
                        </a:lnSpc>
                        <a:defRPr/>
                      </a:pPr>
                      <a:r>
                        <a:rPr lang="en-US" sz="1799">
                          <a:solidFill>
                            <a:srgbClr val="000000"/>
                          </a:solidFill>
                          <a:latin typeface="Open Sans Bold"/>
                          <a:ea typeface="Open Sans Bold"/>
                          <a:cs typeface="Open Sans Bold"/>
                          <a:sym typeface="Open Sans Bold"/>
                        </a:rPr>
                        <a:t>Ngày 4 (1/7/2024) : Daily và giao nhiệm vụ hoàn thành UI</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19"/>
                        </a:lnSpc>
                        <a:defRPr/>
                      </a:pPr>
                      <a:r>
                        <a:rPr lang="en-US" sz="1799">
                          <a:solidFill>
                            <a:srgbClr val="000000"/>
                          </a:solidFill>
                          <a:latin typeface="Open Sans Bold"/>
                          <a:ea typeface="Open Sans Bold"/>
                          <a:cs typeface="Open Sans Bold"/>
                          <a:sym typeface="Open Sans Bold"/>
                        </a:rPr>
                        <a:t>Ngày 5 (3/7/2024) :</a:t>
                      </a:r>
                      <a:endParaRPr lang="en-US" sz="1100"/>
                    </a:p>
                    <a:p>
                      <a:pPr algn="ctr">
                        <a:lnSpc>
                          <a:spcPts val="2519"/>
                        </a:lnSpc>
                      </a:pPr>
                      <a:r>
                        <a:rPr lang="en-US" sz="1799">
                          <a:solidFill>
                            <a:srgbClr val="000000"/>
                          </a:solidFill>
                          <a:latin typeface="Open Sans Bold"/>
                          <a:ea typeface="Open Sans Bold"/>
                          <a:cs typeface="Open Sans Bold"/>
                          <a:sym typeface="Open Sans Bold"/>
                        </a:rPr>
                        <a:t> Daily và giao nhiệm vụ Database</a:t>
                      </a:r>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19"/>
                        </a:lnSpc>
                        <a:defRPr/>
                      </a:pPr>
                      <a:r>
                        <a:rPr lang="en-US" sz="1799">
                          <a:solidFill>
                            <a:srgbClr val="000000"/>
                          </a:solidFill>
                          <a:latin typeface="Open Sans Bold"/>
                          <a:ea typeface="Open Sans Bold"/>
                          <a:cs typeface="Open Sans Bold"/>
                          <a:sym typeface="Open Sans Bold"/>
                        </a:rPr>
                        <a:t>Ngày 6 (5/7/2024) : Dời meeting sang thứ 2 vì mentor có việc ở công ty </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2426325">
                <a:tc>
                  <a:txBody>
                    <a:bodyPr anchor="t" rtlCol="false"/>
                    <a:lstStyle/>
                    <a:p>
                      <a:pPr algn="ctr">
                        <a:lnSpc>
                          <a:spcPts val="2524"/>
                        </a:lnSpc>
                        <a:defRPr/>
                      </a:pPr>
                      <a:r>
                        <a:rPr lang="en-US" sz="1802">
                          <a:solidFill>
                            <a:srgbClr val="000000"/>
                          </a:solidFill>
                          <a:latin typeface="Atma Bold"/>
                          <a:ea typeface="Atma Bold"/>
                          <a:cs typeface="Atma Bold"/>
                          <a:sym typeface="Atma Bold"/>
                        </a:rPr>
                        <a:t>Tuần 3</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2519"/>
                        </a:lnSpc>
                        <a:defRPr/>
                      </a:pPr>
                      <a:r>
                        <a:rPr lang="en-US" sz="1799">
                          <a:solidFill>
                            <a:srgbClr val="000000"/>
                          </a:solidFill>
                          <a:latin typeface="Open Sans Bold"/>
                          <a:ea typeface="Open Sans Bold"/>
                          <a:cs typeface="Open Sans Bold"/>
                          <a:sym typeface="Open Sans Bold"/>
                        </a:rPr>
                        <a:t>Ngày 7 (8/7/2024): Giao nhiệm vụ mỗi thành viên viết API ứng với UI đã được giao </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19"/>
                        </a:lnSpc>
                        <a:defRPr/>
                      </a:pPr>
                      <a:r>
                        <a:rPr lang="en-US" sz="1799">
                          <a:solidFill>
                            <a:srgbClr val="000000"/>
                          </a:solidFill>
                          <a:latin typeface="Open Sans Bold"/>
                          <a:ea typeface="Open Sans Bold"/>
                          <a:cs typeface="Open Sans Bold"/>
                          <a:sym typeface="Open Sans Bold"/>
                        </a:rPr>
                        <a:t>Ngày 8 (10/7/2024) :</a:t>
                      </a:r>
                      <a:endParaRPr lang="en-US" sz="1100"/>
                    </a:p>
                    <a:p>
                      <a:pPr algn="ctr">
                        <a:lnSpc>
                          <a:spcPts val="2519"/>
                        </a:lnSpc>
                      </a:pPr>
                      <a:r>
                        <a:rPr lang="en-US" sz="1799">
                          <a:solidFill>
                            <a:srgbClr val="000000"/>
                          </a:solidFill>
                          <a:latin typeface="Open Sans Bold"/>
                          <a:ea typeface="Open Sans Bold"/>
                          <a:cs typeface="Open Sans Bold"/>
                          <a:sym typeface="Open Sans Bold"/>
                        </a:rPr>
                        <a:t> Daily và giao tất cả nhiệm vụ để hoàn thành sản phẩm và báo cáo mentor ngày (17/7/2024)</a:t>
                      </a:r>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19"/>
                        </a:lnSpc>
                        <a:defRPr/>
                      </a:pPr>
                      <a:r>
                        <a:rPr lang="en-US" sz="1799">
                          <a:solidFill>
                            <a:srgbClr val="000000"/>
                          </a:solidFill>
                          <a:latin typeface="Open Sans Bold"/>
                          <a:ea typeface="Open Sans Bold"/>
                          <a:cs typeface="Open Sans Bold"/>
                          <a:sym typeface="Open Sans Bold"/>
                        </a:rPr>
                        <a:t>Ngày 9 (12/7/2024) :</a:t>
                      </a:r>
                      <a:endParaRPr lang="en-US" sz="1100"/>
                    </a:p>
                    <a:p>
                      <a:pPr algn="ctr">
                        <a:lnSpc>
                          <a:spcPts val="2519"/>
                        </a:lnSpc>
                      </a:pPr>
                      <a:r>
                        <a:rPr lang="en-US" sz="1799">
                          <a:solidFill>
                            <a:srgbClr val="000000"/>
                          </a:solidFill>
                          <a:latin typeface="Open Sans Bold"/>
                          <a:ea typeface="Open Sans Bold"/>
                          <a:cs typeface="Open Sans Bold"/>
                          <a:sym typeface="Open Sans Bold"/>
                        </a:rPr>
                        <a:t>Buổi chia sẻ giữa Công ty về môi trường làm việc, quy trình phát triển, các khóa Fresher</a:t>
                      </a:r>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r h="1462335">
                <a:tc>
                  <a:txBody>
                    <a:bodyPr anchor="t" rtlCol="false"/>
                    <a:lstStyle/>
                    <a:p>
                      <a:pPr algn="ctr">
                        <a:lnSpc>
                          <a:spcPts val="2524"/>
                        </a:lnSpc>
                        <a:defRPr/>
                      </a:pPr>
                      <a:r>
                        <a:rPr lang="en-US" sz="1802">
                          <a:solidFill>
                            <a:srgbClr val="000000"/>
                          </a:solidFill>
                          <a:latin typeface="Atma Bold"/>
                          <a:ea typeface="Atma Bold"/>
                          <a:cs typeface="Atma Bold"/>
                          <a:sym typeface="Atma Bold"/>
                        </a:rPr>
                        <a:t>Tuần 4</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949494"/>
                    </a:solidFill>
                  </a:tcPr>
                </a:tc>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519"/>
                        </a:lnSpc>
                        <a:defRPr/>
                      </a:pPr>
                      <a:r>
                        <a:rPr lang="en-US" sz="1799">
                          <a:solidFill>
                            <a:srgbClr val="000000"/>
                          </a:solidFill>
                          <a:latin typeface="Open Sans Bold"/>
                          <a:ea typeface="Open Sans Bold"/>
                          <a:cs typeface="Open Sans Bold"/>
                          <a:sym typeface="Open Sans Bold"/>
                        </a:rPr>
                        <a:t>Ngày 10 (17/7/2024) : Báo cáo tổng kết và đánh giá</a:t>
                      </a: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c>
                  <a:txBody>
                    <a:bodyPr anchor="t" rtlCol="false"/>
                    <a:lstStyle/>
                    <a:p>
                      <a:pPr algn="ctr">
                        <a:lnSpc>
                          <a:spcPts val="2159"/>
                        </a:lnSpc>
                        <a:defRPr/>
                      </a:pPr>
                      <a:endParaRPr lang="en-US" sz="1100"/>
                    </a:p>
                  </a:txBody>
                  <a:tcPr marL="195896" marR="195896" marT="195896" marB="195896" anchor="ctr">
                    <a:lnL cmpd="sng" algn="ctr" cap="flat" w="0">
                      <a:solidFill>
                        <a:srgbClr val="FFD699"/>
                      </a:solidFill>
                      <a:prstDash val="solid"/>
                      <a:round/>
                      <a:headEnd type="none" w="med" len="med"/>
                      <a:tailEnd type="none" w="med" len="med"/>
                    </a:lnL>
                    <a:lnR cmpd="sng" algn="ctr" cap="flat" w="0">
                      <a:solidFill>
                        <a:srgbClr val="FFD699"/>
                      </a:solidFill>
                      <a:prstDash val="solid"/>
                      <a:round/>
                      <a:headEnd type="none" w="med" len="med"/>
                      <a:tailEnd type="none" w="med" len="med"/>
                    </a:lnR>
                    <a:lnT cmpd="sng" algn="ctr" cap="flat" w="0">
                      <a:solidFill>
                        <a:srgbClr val="FFD699"/>
                      </a:solidFill>
                      <a:prstDash val="solid"/>
                      <a:round/>
                      <a:headEnd type="none" w="med" len="med"/>
                      <a:tailEnd type="none" w="med" len="med"/>
                    </a:lnT>
                    <a:lnB cmpd="sng" algn="ctr" cap="flat" w="0">
                      <a:solidFill>
                        <a:srgbClr val="FFD699"/>
                      </a:solidFill>
                      <a:prstDash val="solid"/>
                      <a:round/>
                      <a:headEnd type="none" w="med" len="med"/>
                      <a:tailEnd type="none" w="med" len="med"/>
                    </a:lnB>
                    <a:solidFill>
                      <a:srgbClr val="FFFFFF"/>
                    </a:solidFill>
                  </a:tcPr>
                </a:tc>
              </a:tr>
            </a:tbl>
          </a:graphicData>
        </a:graphic>
      </p:graphicFrame>
      <p:sp>
        <p:nvSpPr>
          <p:cNvPr name="AutoShape 7" id="7"/>
          <p:cNvSpPr/>
          <p:nvPr/>
        </p:nvSpPr>
        <p:spPr>
          <a:xfrm rot="-2700000">
            <a:off x="-2646503" y="-1243700"/>
            <a:ext cx="5293007" cy="2487400"/>
          </a:xfrm>
          <a:prstGeom prst="rect">
            <a:avLst/>
          </a:prstGeom>
          <a:solidFill>
            <a:srgbClr val="213559"/>
          </a:solidFill>
        </p:spPr>
      </p:sp>
      <p:sp>
        <p:nvSpPr>
          <p:cNvPr name="AutoShape 8" id="8"/>
          <p:cNvSpPr/>
          <p:nvPr/>
        </p:nvSpPr>
        <p:spPr>
          <a:xfrm rot="-2700000">
            <a:off x="15641497" y="9043300"/>
            <a:ext cx="5293007" cy="2487400"/>
          </a:xfrm>
          <a:prstGeom prst="rect">
            <a:avLst/>
          </a:prstGeom>
          <a:solidFill>
            <a:srgbClr val="213559"/>
          </a:solid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AutoShape 2" id="2"/>
          <p:cNvSpPr/>
          <p:nvPr/>
        </p:nvSpPr>
        <p:spPr>
          <a:xfrm rot="-1753206">
            <a:off x="-1030685" y="4180451"/>
            <a:ext cx="25783492" cy="9586163"/>
          </a:xfrm>
          <a:prstGeom prst="rect">
            <a:avLst/>
          </a:prstGeom>
          <a:solidFill>
            <a:srgbClr val="545454">
              <a:alpha val="4706"/>
            </a:srgbClr>
          </a:solidFill>
        </p:spPr>
      </p:sp>
      <p:sp>
        <p:nvSpPr>
          <p:cNvPr name="TextBox 3" id="3"/>
          <p:cNvSpPr txBox="true"/>
          <p:nvPr/>
        </p:nvSpPr>
        <p:spPr>
          <a:xfrm rot="0">
            <a:off x="3681763" y="2340311"/>
            <a:ext cx="15049538" cy="978088"/>
          </a:xfrm>
          <a:prstGeom prst="rect">
            <a:avLst/>
          </a:prstGeom>
        </p:spPr>
        <p:txBody>
          <a:bodyPr anchor="t" rtlCol="false" tIns="0" lIns="0" bIns="0" rIns="0">
            <a:spAutoFit/>
          </a:bodyPr>
          <a:lstStyle/>
          <a:p>
            <a:pPr algn="l">
              <a:lnSpc>
                <a:spcPts val="7314"/>
              </a:lnSpc>
            </a:pPr>
            <a:r>
              <a:rPr lang="en-US" sz="7464" spc="-440">
                <a:solidFill>
                  <a:srgbClr val="263F6B"/>
                </a:solidFill>
                <a:latin typeface="Montserrat Ultra-Bold Italics"/>
                <a:ea typeface="Montserrat Ultra-Bold Italics"/>
                <a:cs typeface="Montserrat Ultra-Bold Italics"/>
                <a:sym typeface="Montserrat Ultra-Bold Italics"/>
              </a:rPr>
              <a:t>CƠ SỞ LÝ THUYẾT - SẢN PHẨM</a:t>
            </a:r>
          </a:p>
        </p:txBody>
      </p:sp>
      <p:sp>
        <p:nvSpPr>
          <p:cNvPr name="AutoShape 4" id="4"/>
          <p:cNvSpPr/>
          <p:nvPr/>
        </p:nvSpPr>
        <p:spPr>
          <a:xfrm rot="-8231889">
            <a:off x="-10580752" y="6450333"/>
            <a:ext cx="16230600" cy="10441156"/>
          </a:xfrm>
          <a:prstGeom prst="rect">
            <a:avLst/>
          </a:prstGeom>
          <a:solidFill>
            <a:srgbClr val="213559"/>
          </a:solidFill>
        </p:spPr>
      </p:sp>
      <p:sp>
        <p:nvSpPr>
          <p:cNvPr name="AutoShape 5" id="5"/>
          <p:cNvSpPr/>
          <p:nvPr/>
        </p:nvSpPr>
        <p:spPr>
          <a:xfrm rot="-8231889">
            <a:off x="-10109114" y="6877019"/>
            <a:ext cx="16230600" cy="10441156"/>
          </a:xfrm>
          <a:prstGeom prst="rect">
            <a:avLst/>
          </a:prstGeom>
          <a:solidFill>
            <a:srgbClr val="263F6B"/>
          </a:solidFill>
        </p:spPr>
      </p:sp>
      <p:sp>
        <p:nvSpPr>
          <p:cNvPr name="TextBox 6" id="6"/>
          <p:cNvSpPr txBox="true"/>
          <p:nvPr/>
        </p:nvSpPr>
        <p:spPr>
          <a:xfrm rot="0">
            <a:off x="1920229" y="6925472"/>
            <a:ext cx="10231558" cy="2232804"/>
          </a:xfrm>
          <a:prstGeom prst="rect">
            <a:avLst/>
          </a:prstGeom>
        </p:spPr>
        <p:txBody>
          <a:bodyPr anchor="t" rtlCol="false" tIns="0" lIns="0" bIns="0" rIns="0">
            <a:spAutoFit/>
          </a:bodyPr>
          <a:lstStyle/>
          <a:p>
            <a:pPr algn="l" marL="580480" indent="-290240" lvl="1">
              <a:lnSpc>
                <a:spcPts val="3495"/>
              </a:lnSpc>
              <a:spcBef>
                <a:spcPct val="0"/>
              </a:spcBef>
              <a:buFont typeface="Arial"/>
              <a:buChar char="•"/>
            </a:pPr>
            <a:r>
              <a:rPr lang="en-US" sz="2688" spc="53">
                <a:solidFill>
                  <a:srgbClr val="263F6B"/>
                </a:solidFill>
                <a:latin typeface="Times New Roman"/>
                <a:ea typeface="Times New Roman"/>
                <a:cs typeface="Times New Roman"/>
                <a:sym typeface="Times New Roman"/>
              </a:rPr>
              <a:t>ReactJ</a:t>
            </a:r>
            <a:r>
              <a:rPr lang="en-US" sz="2688" spc="53">
                <a:solidFill>
                  <a:srgbClr val="263F6B"/>
                </a:solidFill>
                <a:latin typeface="Times New Roman"/>
                <a:ea typeface="Times New Roman"/>
                <a:cs typeface="Times New Roman"/>
                <a:sym typeface="Times New Roman"/>
              </a:rPr>
              <a:t>S: Thư viện JavaScript cho UI.</a:t>
            </a:r>
          </a:p>
          <a:p>
            <a:pPr algn="l" marL="580480" indent="-290240" lvl="1">
              <a:lnSpc>
                <a:spcPts val="3495"/>
              </a:lnSpc>
              <a:spcBef>
                <a:spcPct val="0"/>
              </a:spcBef>
              <a:buFont typeface="Arial"/>
              <a:buChar char="•"/>
            </a:pPr>
            <a:r>
              <a:rPr lang="en-US" sz="2688" spc="53">
                <a:solidFill>
                  <a:srgbClr val="263F6B"/>
                </a:solidFill>
                <a:latin typeface="Times New Roman"/>
                <a:ea typeface="Times New Roman"/>
                <a:cs typeface="Times New Roman"/>
                <a:sym typeface="Times New Roman"/>
              </a:rPr>
              <a:t>NodeJS: Môi trường runtime JavaScript cho phía server.</a:t>
            </a:r>
          </a:p>
          <a:p>
            <a:pPr algn="l" marL="580480" indent="-290240" lvl="1">
              <a:lnSpc>
                <a:spcPts val="3495"/>
              </a:lnSpc>
              <a:spcBef>
                <a:spcPct val="0"/>
              </a:spcBef>
              <a:buFont typeface="Arial"/>
              <a:buChar char="•"/>
            </a:pPr>
            <a:r>
              <a:rPr lang="en-US" sz="2688" spc="53">
                <a:solidFill>
                  <a:srgbClr val="263F6B"/>
                </a:solidFill>
                <a:latin typeface="Times New Roman"/>
                <a:ea typeface="Times New Roman"/>
                <a:cs typeface="Times New Roman"/>
                <a:sym typeface="Times New Roman"/>
              </a:rPr>
              <a:t>Express.js: Framework cho Node.js.</a:t>
            </a:r>
          </a:p>
          <a:p>
            <a:pPr algn="l" marL="580480" indent="-290240" lvl="1">
              <a:lnSpc>
                <a:spcPts val="3495"/>
              </a:lnSpc>
              <a:spcBef>
                <a:spcPct val="0"/>
              </a:spcBef>
              <a:buFont typeface="Arial"/>
              <a:buChar char="•"/>
            </a:pPr>
            <a:r>
              <a:rPr lang="en-US" sz="2688" spc="53">
                <a:solidFill>
                  <a:srgbClr val="263F6B"/>
                </a:solidFill>
                <a:latin typeface="Times New Roman"/>
                <a:ea typeface="Times New Roman"/>
                <a:cs typeface="Times New Roman"/>
                <a:sym typeface="Times New Roman"/>
              </a:rPr>
              <a:t>MySQL: Hệ quản trị cơ sở dữ liệu quan hệ.</a:t>
            </a:r>
          </a:p>
          <a:p>
            <a:pPr algn="l">
              <a:lnSpc>
                <a:spcPts val="3495"/>
              </a:lnSpc>
              <a:spcBef>
                <a:spcPct val="0"/>
              </a:spcBef>
            </a:pPr>
          </a:p>
        </p:txBody>
      </p:sp>
      <p:sp>
        <p:nvSpPr>
          <p:cNvPr name="Freeform 7" id="7"/>
          <p:cNvSpPr/>
          <p:nvPr/>
        </p:nvSpPr>
        <p:spPr>
          <a:xfrm flipH="false" flipV="false" rot="0">
            <a:off x="826776" y="552882"/>
            <a:ext cx="1783058" cy="295015"/>
          </a:xfrm>
          <a:custGeom>
            <a:avLst/>
            <a:gdLst/>
            <a:ahLst/>
            <a:cxnLst/>
            <a:rect r="r" b="b" t="t" l="l"/>
            <a:pathLst>
              <a:path h="295015" w="1783058">
                <a:moveTo>
                  <a:pt x="0" y="0"/>
                </a:moveTo>
                <a:lnTo>
                  <a:pt x="1783059" y="0"/>
                </a:lnTo>
                <a:lnTo>
                  <a:pt x="1783059" y="295016"/>
                </a:lnTo>
                <a:lnTo>
                  <a:pt x="0" y="29501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17452893" y="7316416"/>
            <a:ext cx="2556816" cy="2575547"/>
          </a:xfrm>
          <a:custGeom>
            <a:avLst/>
            <a:gdLst/>
            <a:ahLst/>
            <a:cxnLst/>
            <a:rect r="r" b="b" t="t" l="l"/>
            <a:pathLst>
              <a:path h="2575547" w="2556816">
                <a:moveTo>
                  <a:pt x="0" y="0"/>
                </a:moveTo>
                <a:lnTo>
                  <a:pt x="2556816" y="0"/>
                </a:lnTo>
                <a:lnTo>
                  <a:pt x="2556816"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9" id="9"/>
          <p:cNvSpPr/>
          <p:nvPr/>
        </p:nvSpPr>
        <p:spPr>
          <a:xfrm flipH="false" flipV="false" rot="0">
            <a:off x="-1730039" y="1733723"/>
            <a:ext cx="2556816" cy="2575547"/>
          </a:xfrm>
          <a:custGeom>
            <a:avLst/>
            <a:gdLst/>
            <a:ahLst/>
            <a:cxnLst/>
            <a:rect r="r" b="b" t="t" l="l"/>
            <a:pathLst>
              <a:path h="2575547" w="2556816">
                <a:moveTo>
                  <a:pt x="0" y="0"/>
                </a:moveTo>
                <a:lnTo>
                  <a:pt x="2556815" y="0"/>
                </a:lnTo>
                <a:lnTo>
                  <a:pt x="2556815" y="2575547"/>
                </a:lnTo>
                <a:lnTo>
                  <a:pt x="0" y="257554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AutoShape 10" id="10"/>
          <p:cNvSpPr/>
          <p:nvPr/>
        </p:nvSpPr>
        <p:spPr>
          <a:xfrm>
            <a:off x="1852141" y="4594505"/>
            <a:ext cx="1386321" cy="0"/>
          </a:xfrm>
          <a:prstGeom prst="line">
            <a:avLst/>
          </a:prstGeom>
          <a:ln cap="flat" w="76200">
            <a:solidFill>
              <a:srgbClr val="263F6B"/>
            </a:solidFill>
            <a:prstDash val="solid"/>
            <a:headEnd type="none" len="sm" w="sm"/>
            <a:tailEnd type="none" len="sm" w="sm"/>
          </a:ln>
        </p:spPr>
      </p:sp>
      <p:sp>
        <p:nvSpPr>
          <p:cNvPr name="TextBox 11" id="11"/>
          <p:cNvSpPr txBox="true"/>
          <p:nvPr/>
        </p:nvSpPr>
        <p:spPr>
          <a:xfrm rot="0">
            <a:off x="1920229" y="6097287"/>
            <a:ext cx="8843002" cy="609109"/>
          </a:xfrm>
          <a:prstGeom prst="rect">
            <a:avLst/>
          </a:prstGeom>
        </p:spPr>
        <p:txBody>
          <a:bodyPr anchor="t" rtlCol="false" tIns="0" lIns="0" bIns="0" rIns="0">
            <a:spAutoFit/>
          </a:bodyPr>
          <a:lstStyle/>
          <a:p>
            <a:pPr algn="l">
              <a:lnSpc>
                <a:spcPts val="4925"/>
              </a:lnSpc>
              <a:spcBef>
                <a:spcPct val="0"/>
              </a:spcBef>
            </a:pPr>
            <a:r>
              <a:rPr lang="en-US" sz="3788" spc="75">
                <a:solidFill>
                  <a:srgbClr val="263F6B"/>
                </a:solidFill>
                <a:latin typeface="Montserrat Bold"/>
                <a:ea typeface="Montserrat Bold"/>
                <a:cs typeface="Montserrat Bold"/>
                <a:sym typeface="Montserrat Bold"/>
              </a:rPr>
              <a:t>Các công cụ hỗ trợ</a:t>
            </a:r>
          </a:p>
        </p:txBody>
      </p:sp>
      <p:sp>
        <p:nvSpPr>
          <p:cNvPr name="AutoShape 12" id="12"/>
          <p:cNvSpPr/>
          <p:nvPr/>
        </p:nvSpPr>
        <p:spPr>
          <a:xfrm>
            <a:off x="1920229" y="6706397"/>
            <a:ext cx="1386321" cy="0"/>
          </a:xfrm>
          <a:prstGeom prst="line">
            <a:avLst/>
          </a:prstGeom>
          <a:ln cap="flat" w="76200">
            <a:solidFill>
              <a:srgbClr val="263F6B"/>
            </a:solidFill>
            <a:prstDash val="solid"/>
            <a:headEnd type="none" len="sm" w="sm"/>
            <a:tailEnd type="none" len="sm" w="sm"/>
          </a:ln>
        </p:spPr>
      </p:sp>
      <p:sp>
        <p:nvSpPr>
          <p:cNvPr name="TextBox 13" id="13"/>
          <p:cNvSpPr txBox="true"/>
          <p:nvPr/>
        </p:nvSpPr>
        <p:spPr>
          <a:xfrm rot="0">
            <a:off x="1852141" y="3985665"/>
            <a:ext cx="8843002" cy="609109"/>
          </a:xfrm>
          <a:prstGeom prst="rect">
            <a:avLst/>
          </a:prstGeom>
        </p:spPr>
        <p:txBody>
          <a:bodyPr anchor="t" rtlCol="false" tIns="0" lIns="0" bIns="0" rIns="0">
            <a:spAutoFit/>
          </a:bodyPr>
          <a:lstStyle/>
          <a:p>
            <a:pPr algn="l">
              <a:lnSpc>
                <a:spcPts val="4925"/>
              </a:lnSpc>
              <a:spcBef>
                <a:spcPct val="0"/>
              </a:spcBef>
            </a:pPr>
            <a:r>
              <a:rPr lang="en-US" sz="3788" spc="75">
                <a:solidFill>
                  <a:srgbClr val="263F6B"/>
                </a:solidFill>
                <a:latin typeface="Montserrat Bold"/>
                <a:ea typeface="Montserrat Bold"/>
                <a:cs typeface="Montserrat Bold"/>
                <a:sym typeface="Montserrat Bold"/>
              </a:rPr>
              <a:t>Các ngôn ngữ lập trình liên quan </a:t>
            </a:r>
          </a:p>
        </p:txBody>
      </p:sp>
      <p:sp>
        <p:nvSpPr>
          <p:cNvPr name="TextBox 14" id="14"/>
          <p:cNvSpPr txBox="true"/>
          <p:nvPr/>
        </p:nvSpPr>
        <p:spPr>
          <a:xfrm rot="0">
            <a:off x="1852141" y="4778883"/>
            <a:ext cx="13414017" cy="1356504"/>
          </a:xfrm>
          <a:prstGeom prst="rect">
            <a:avLst/>
          </a:prstGeom>
        </p:spPr>
        <p:txBody>
          <a:bodyPr anchor="t" rtlCol="false" tIns="0" lIns="0" bIns="0" rIns="0">
            <a:spAutoFit/>
          </a:bodyPr>
          <a:lstStyle/>
          <a:p>
            <a:pPr algn="l" marL="580480" indent="-290240" lvl="1">
              <a:lnSpc>
                <a:spcPts val="3495"/>
              </a:lnSpc>
              <a:buFont typeface="Arial"/>
              <a:buChar char="•"/>
            </a:pPr>
            <a:r>
              <a:rPr lang="en-US" sz="2688" spc="53">
                <a:solidFill>
                  <a:srgbClr val="263F6B"/>
                </a:solidFill>
                <a:latin typeface="Times New Roman"/>
                <a:ea typeface="Times New Roman"/>
                <a:cs typeface="Times New Roman"/>
                <a:sym typeface="Times New Roman"/>
              </a:rPr>
              <a:t>JavaScript: Ngôn ngữ lập trình được sử dụng trong ReactJS và Node.js.</a:t>
            </a:r>
          </a:p>
          <a:p>
            <a:pPr algn="l" marL="580480" indent="-290240" lvl="1">
              <a:lnSpc>
                <a:spcPts val="3495"/>
              </a:lnSpc>
              <a:buFont typeface="Arial"/>
              <a:buChar char="•"/>
            </a:pPr>
            <a:r>
              <a:rPr lang="en-US" sz="2688" spc="53">
                <a:solidFill>
                  <a:srgbClr val="263F6B"/>
                </a:solidFill>
                <a:latin typeface="Times New Roman"/>
                <a:ea typeface="Times New Roman"/>
                <a:cs typeface="Times New Roman"/>
                <a:sym typeface="Times New Roman"/>
              </a:rPr>
              <a:t>SQL: Ngôn ngữ truy vấn cơ sở dữ liệu được sử dụng để tương tác với MySQL.</a:t>
            </a:r>
          </a:p>
          <a:p>
            <a:pPr algn="l">
              <a:lnSpc>
                <a:spcPts val="3495"/>
              </a:lnSpc>
              <a:spcBef>
                <a:spcPct val="0"/>
              </a:spcBef>
            </a:pPr>
          </a:p>
        </p:txBody>
      </p:sp>
      <p:sp>
        <p:nvSpPr>
          <p:cNvPr name="TextBox 15" id="15"/>
          <p:cNvSpPr txBox="true"/>
          <p:nvPr/>
        </p:nvSpPr>
        <p:spPr>
          <a:xfrm rot="0">
            <a:off x="1028700" y="1074669"/>
            <a:ext cx="15049538" cy="978088"/>
          </a:xfrm>
          <a:prstGeom prst="rect">
            <a:avLst/>
          </a:prstGeom>
        </p:spPr>
        <p:txBody>
          <a:bodyPr anchor="t" rtlCol="false" tIns="0" lIns="0" bIns="0" rIns="0">
            <a:spAutoFit/>
          </a:bodyPr>
          <a:lstStyle/>
          <a:p>
            <a:pPr algn="l">
              <a:lnSpc>
                <a:spcPts val="7314"/>
              </a:lnSpc>
            </a:pPr>
            <a:r>
              <a:rPr lang="en-US" sz="7464" spc="-440">
                <a:solidFill>
                  <a:srgbClr val="263F6B"/>
                </a:solidFill>
                <a:latin typeface="Montserrat Ultra-Bold Italics"/>
                <a:ea typeface="Montserrat Ultra-Bold Italics"/>
                <a:cs typeface="Montserrat Ultra-Bold Italics"/>
                <a:sym typeface="Montserrat Ultra-Bold Italics"/>
              </a:rPr>
              <a:t>CHƯƠNG 3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4F4F4"/>
        </a:solidFill>
      </p:bgPr>
    </p:bg>
    <p:spTree>
      <p:nvGrpSpPr>
        <p:cNvPr id="1" name=""/>
        <p:cNvGrpSpPr/>
        <p:nvPr/>
      </p:nvGrpSpPr>
      <p:grpSpPr>
        <a:xfrm>
          <a:off x="0" y="0"/>
          <a:ext cx="0" cy="0"/>
          <a:chOff x="0" y="0"/>
          <a:chExt cx="0" cy="0"/>
        </a:xfrm>
      </p:grpSpPr>
      <p:sp>
        <p:nvSpPr>
          <p:cNvPr name="TextBox 2" id="2"/>
          <p:cNvSpPr txBox="true"/>
          <p:nvPr/>
        </p:nvSpPr>
        <p:spPr>
          <a:xfrm rot="0">
            <a:off x="1631976" y="763364"/>
            <a:ext cx="15049538" cy="980076"/>
          </a:xfrm>
          <a:prstGeom prst="rect">
            <a:avLst/>
          </a:prstGeom>
        </p:spPr>
        <p:txBody>
          <a:bodyPr anchor="t" rtlCol="false" tIns="0" lIns="0" bIns="0" rIns="0">
            <a:spAutoFit/>
          </a:bodyPr>
          <a:lstStyle/>
          <a:p>
            <a:pPr algn="l">
              <a:lnSpc>
                <a:spcPts val="7314"/>
              </a:lnSpc>
            </a:pPr>
            <a:r>
              <a:rPr lang="en-US" sz="7464" spc="-440">
                <a:solidFill>
                  <a:srgbClr val="263F6B"/>
                </a:solidFill>
                <a:latin typeface="Montserrat Ultra-Bold Italics"/>
                <a:ea typeface="Montserrat Ultra-Bold Italics"/>
                <a:cs typeface="Montserrat Ultra-Bold Italics"/>
                <a:sym typeface="Montserrat Ultra-Bold Italics"/>
              </a:rPr>
              <a:t>ReactJS </a:t>
            </a:r>
          </a:p>
        </p:txBody>
      </p:sp>
      <p:sp>
        <p:nvSpPr>
          <p:cNvPr name="TextBox 3" id="3"/>
          <p:cNvSpPr txBox="true"/>
          <p:nvPr/>
        </p:nvSpPr>
        <p:spPr>
          <a:xfrm rot="0">
            <a:off x="1631976" y="2920986"/>
            <a:ext cx="12301026" cy="1737504"/>
          </a:xfrm>
          <a:prstGeom prst="rect">
            <a:avLst/>
          </a:prstGeom>
        </p:spPr>
        <p:txBody>
          <a:bodyPr anchor="t" rtlCol="false" tIns="0" lIns="0" bIns="0" rIns="0">
            <a:spAutoFit/>
          </a:bodyPr>
          <a:lstStyle/>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Hỗ trợ tạo các thành phần UI tái sử dụng.</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Virtual DOM giúp tối ưu hóa hiệu suất.</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JSX cho phép viết HTML trong JavaScript.</a:t>
            </a:r>
          </a:p>
          <a:p>
            <a:pPr algn="l">
              <a:lnSpc>
                <a:spcPts val="3495"/>
              </a:lnSpc>
              <a:spcBef>
                <a:spcPct val="0"/>
              </a:spcBef>
            </a:pPr>
            <a:r>
              <a:rPr lang="en-US" sz="2688" spc="53">
                <a:solidFill>
                  <a:srgbClr val="263F6B"/>
                </a:solidFill>
                <a:latin typeface="Montserrat"/>
                <a:ea typeface="Montserrat"/>
                <a:cs typeface="Montserrat"/>
                <a:sym typeface="Montserrat"/>
              </a:rPr>
              <a:t>Hỗ trợ mạnh mẽ cho cộng đồng và nhiều thư viện bổ sung</a:t>
            </a:r>
          </a:p>
        </p:txBody>
      </p:sp>
      <p:sp>
        <p:nvSpPr>
          <p:cNvPr name="AutoShape 4" id="4"/>
          <p:cNvSpPr/>
          <p:nvPr/>
        </p:nvSpPr>
        <p:spPr>
          <a:xfrm flipV="true">
            <a:off x="1631976" y="2690327"/>
            <a:ext cx="4035470" cy="0"/>
          </a:xfrm>
          <a:prstGeom prst="line">
            <a:avLst/>
          </a:prstGeom>
          <a:ln cap="flat" w="76200">
            <a:solidFill>
              <a:srgbClr val="263F6B"/>
            </a:solidFill>
            <a:prstDash val="solid"/>
            <a:headEnd type="none" len="sm" w="sm"/>
            <a:tailEnd type="none" len="sm" w="sm"/>
          </a:ln>
        </p:spPr>
      </p:sp>
      <p:sp>
        <p:nvSpPr>
          <p:cNvPr name="TextBox 5" id="5"/>
          <p:cNvSpPr txBox="true"/>
          <p:nvPr/>
        </p:nvSpPr>
        <p:spPr>
          <a:xfrm rot="0">
            <a:off x="1631976" y="6121786"/>
            <a:ext cx="9049005" cy="1746827"/>
          </a:xfrm>
          <a:prstGeom prst="rect">
            <a:avLst/>
          </a:prstGeom>
        </p:spPr>
        <p:txBody>
          <a:bodyPr anchor="t" rtlCol="false" tIns="0" lIns="0" bIns="0" rIns="0">
            <a:spAutoFit/>
          </a:bodyPr>
          <a:lstStyle/>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Sử dụng React.js để phát triển giao diện người dùng.</a:t>
            </a:r>
          </a:p>
          <a:p>
            <a:pPr algn="l" marL="580480" indent="-290240" lvl="1">
              <a:lnSpc>
                <a:spcPts val="3495"/>
              </a:lnSpc>
              <a:buFont typeface="Arial"/>
              <a:buChar char="•"/>
            </a:pPr>
            <a:r>
              <a:rPr lang="en-US" sz="2688" spc="53">
                <a:solidFill>
                  <a:srgbClr val="263F6B"/>
                </a:solidFill>
                <a:latin typeface="Montserrat"/>
                <a:ea typeface="Montserrat"/>
                <a:cs typeface="Montserrat"/>
                <a:sym typeface="Montserrat"/>
              </a:rPr>
              <a:t>Quản lý trạng thái thông qua API.</a:t>
            </a:r>
          </a:p>
          <a:p>
            <a:pPr algn="l">
              <a:lnSpc>
                <a:spcPts val="3495"/>
              </a:lnSpc>
              <a:spcBef>
                <a:spcPct val="0"/>
              </a:spcBef>
            </a:pPr>
          </a:p>
        </p:txBody>
      </p:sp>
      <p:sp>
        <p:nvSpPr>
          <p:cNvPr name="AutoShape 6" id="6"/>
          <p:cNvSpPr/>
          <p:nvPr/>
        </p:nvSpPr>
        <p:spPr>
          <a:xfrm flipV="true">
            <a:off x="1631976" y="5893186"/>
            <a:ext cx="6028077" cy="0"/>
          </a:xfrm>
          <a:prstGeom prst="line">
            <a:avLst/>
          </a:prstGeom>
          <a:ln cap="flat" w="76200">
            <a:solidFill>
              <a:srgbClr val="263F6B"/>
            </a:solidFill>
            <a:prstDash val="solid"/>
            <a:headEnd type="none" len="sm" w="sm"/>
            <a:tailEnd type="none" len="sm" w="sm"/>
          </a:ln>
        </p:spPr>
      </p:sp>
      <p:sp>
        <p:nvSpPr>
          <p:cNvPr name="TextBox 7" id="7"/>
          <p:cNvSpPr txBox="true"/>
          <p:nvPr/>
        </p:nvSpPr>
        <p:spPr>
          <a:xfrm rot="0">
            <a:off x="1631976" y="5284077"/>
            <a:ext cx="8843002" cy="609109"/>
          </a:xfrm>
          <a:prstGeom prst="rect">
            <a:avLst/>
          </a:prstGeom>
        </p:spPr>
        <p:txBody>
          <a:bodyPr anchor="t" rtlCol="false" tIns="0" lIns="0" bIns="0" rIns="0">
            <a:spAutoFit/>
          </a:bodyPr>
          <a:lstStyle/>
          <a:p>
            <a:pPr algn="l">
              <a:lnSpc>
                <a:spcPts val="4925"/>
              </a:lnSpc>
              <a:spcBef>
                <a:spcPct val="0"/>
              </a:spcBef>
            </a:pPr>
            <a:r>
              <a:rPr lang="en-US" sz="3788" spc="75">
                <a:solidFill>
                  <a:srgbClr val="263F6B"/>
                </a:solidFill>
                <a:latin typeface="Montserrat Bold"/>
                <a:ea typeface="Montserrat Bold"/>
                <a:cs typeface="Montserrat Bold"/>
                <a:sym typeface="Montserrat Bold"/>
              </a:rPr>
              <a:t>Ứng dụng trong dự án:</a:t>
            </a:r>
          </a:p>
        </p:txBody>
      </p:sp>
      <p:sp>
        <p:nvSpPr>
          <p:cNvPr name="AutoShape 8" id="8"/>
          <p:cNvSpPr/>
          <p:nvPr/>
        </p:nvSpPr>
        <p:spPr>
          <a:xfrm rot="-8231889">
            <a:off x="-9708545" y="6576190"/>
            <a:ext cx="16230600" cy="10441156"/>
          </a:xfrm>
          <a:prstGeom prst="rect">
            <a:avLst/>
          </a:prstGeom>
          <a:solidFill>
            <a:srgbClr val="263F6B"/>
          </a:solidFill>
        </p:spPr>
      </p:sp>
      <p:sp>
        <p:nvSpPr>
          <p:cNvPr name="Freeform 9" id="9"/>
          <p:cNvSpPr/>
          <p:nvPr/>
        </p:nvSpPr>
        <p:spPr>
          <a:xfrm flipH="false" flipV="false" rot="0">
            <a:off x="14898456" y="1298935"/>
            <a:ext cx="1783058" cy="295015"/>
          </a:xfrm>
          <a:custGeom>
            <a:avLst/>
            <a:gdLst/>
            <a:ahLst/>
            <a:cxnLst/>
            <a:rect r="r" b="b" t="t" l="l"/>
            <a:pathLst>
              <a:path h="295015" w="1783058">
                <a:moveTo>
                  <a:pt x="0" y="0"/>
                </a:moveTo>
                <a:lnTo>
                  <a:pt x="1783059" y="0"/>
                </a:lnTo>
                <a:lnTo>
                  <a:pt x="1783059"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nvGrpSpPr>
          <p:cNvPr name="Group 10" id="10"/>
          <p:cNvGrpSpPr>
            <a:grpSpLocks noChangeAspect="true"/>
          </p:cNvGrpSpPr>
          <p:nvPr/>
        </p:nvGrpSpPr>
        <p:grpSpPr>
          <a:xfrm rot="0">
            <a:off x="12394690" y="-407456"/>
            <a:ext cx="8944351" cy="10694456"/>
            <a:chOff x="0" y="0"/>
            <a:chExt cx="8603361" cy="10286746"/>
          </a:xfrm>
        </p:grpSpPr>
        <p:sp>
          <p:nvSpPr>
            <p:cNvPr name="Freeform 11" id="11"/>
            <p:cNvSpPr/>
            <p:nvPr/>
          </p:nvSpPr>
          <p:spPr>
            <a:xfrm flipH="false" flipV="false" rot="0">
              <a:off x="-2794" y="-128"/>
              <a:ext cx="8606155" cy="10286874"/>
            </a:xfrm>
            <a:custGeom>
              <a:avLst/>
              <a:gdLst/>
              <a:ahLst/>
              <a:cxnLst/>
              <a:rect r="r" b="b" t="t" l="l"/>
              <a:pathLst>
                <a:path h="10286874" w="8606155">
                  <a:moveTo>
                    <a:pt x="8606155" y="10251441"/>
                  </a:moveTo>
                  <a:cubicBezTo>
                    <a:pt x="8606155" y="10284588"/>
                    <a:pt x="8595487" y="10286874"/>
                    <a:pt x="8567674" y="10286874"/>
                  </a:cubicBezTo>
                  <a:cubicBezTo>
                    <a:pt x="5713094" y="10286239"/>
                    <a:pt x="2858643" y="10286239"/>
                    <a:pt x="4064" y="10286239"/>
                  </a:cubicBezTo>
                  <a:cubicBezTo>
                    <a:pt x="0" y="10272396"/>
                    <a:pt x="6350" y="10259823"/>
                    <a:pt x="9271" y="10246996"/>
                  </a:cubicBezTo>
                  <a:cubicBezTo>
                    <a:pt x="134747" y="9685402"/>
                    <a:pt x="260350" y="9123935"/>
                    <a:pt x="386207" y="8562467"/>
                  </a:cubicBezTo>
                  <a:cubicBezTo>
                    <a:pt x="565658" y="7761986"/>
                    <a:pt x="745490" y="6961633"/>
                    <a:pt x="924814" y="6161151"/>
                  </a:cubicBezTo>
                  <a:cubicBezTo>
                    <a:pt x="1146302" y="5172583"/>
                    <a:pt x="1367282" y="4184015"/>
                    <a:pt x="1588643" y="3195574"/>
                  </a:cubicBezTo>
                  <a:cubicBezTo>
                    <a:pt x="1813560" y="2191385"/>
                    <a:pt x="2038604" y="1187323"/>
                    <a:pt x="2264156" y="183261"/>
                  </a:cubicBezTo>
                  <a:cubicBezTo>
                    <a:pt x="2277872" y="122174"/>
                    <a:pt x="2286635" y="59690"/>
                    <a:pt x="2308860" y="635"/>
                  </a:cubicBezTo>
                  <a:cubicBezTo>
                    <a:pt x="4395216" y="635"/>
                    <a:pt x="6481572" y="635"/>
                    <a:pt x="8567928" y="0"/>
                  </a:cubicBezTo>
                  <a:cubicBezTo>
                    <a:pt x="8596249" y="0"/>
                    <a:pt x="8605901" y="3429"/>
                    <a:pt x="8605901" y="35814"/>
                  </a:cubicBezTo>
                  <a:cubicBezTo>
                    <a:pt x="8605139" y="3441066"/>
                    <a:pt x="8605139" y="6846317"/>
                    <a:pt x="8606155" y="10251441"/>
                  </a:cubicBezTo>
                  <a:close/>
                </a:path>
              </a:pathLst>
            </a:custGeom>
            <a:blipFill>
              <a:blip r:embed="rId4"/>
              <a:stretch>
                <a:fillRect l="-39697" t="0" r="-39697" b="0"/>
              </a:stretch>
            </a:blipFill>
          </p:spPr>
        </p:sp>
      </p:grpSp>
      <p:sp>
        <p:nvSpPr>
          <p:cNvPr name="Freeform 12" id="12"/>
          <p:cNvSpPr/>
          <p:nvPr/>
        </p:nvSpPr>
        <p:spPr>
          <a:xfrm flipH="false" flipV="false" rot="0">
            <a:off x="14898456" y="1309301"/>
            <a:ext cx="1783058" cy="295015"/>
          </a:xfrm>
          <a:custGeom>
            <a:avLst/>
            <a:gdLst/>
            <a:ahLst/>
            <a:cxnLst/>
            <a:rect r="r" b="b" t="t" l="l"/>
            <a:pathLst>
              <a:path h="295015" w="1783058">
                <a:moveTo>
                  <a:pt x="0" y="0"/>
                </a:moveTo>
                <a:lnTo>
                  <a:pt x="1783059" y="0"/>
                </a:lnTo>
                <a:lnTo>
                  <a:pt x="1783059" y="295015"/>
                </a:lnTo>
                <a:lnTo>
                  <a:pt x="0" y="295015"/>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AutoShape 13" id="13"/>
          <p:cNvSpPr/>
          <p:nvPr/>
        </p:nvSpPr>
        <p:spPr>
          <a:xfrm rot="-1753206">
            <a:off x="-1043742" y="4354356"/>
            <a:ext cx="25783492" cy="9586163"/>
          </a:xfrm>
          <a:prstGeom prst="rect">
            <a:avLst/>
          </a:prstGeom>
          <a:solidFill>
            <a:srgbClr val="545454">
              <a:alpha val="4706"/>
            </a:srgbClr>
          </a:solidFill>
        </p:spPr>
      </p:sp>
      <p:sp>
        <p:nvSpPr>
          <p:cNvPr name="TextBox 14" id="14"/>
          <p:cNvSpPr txBox="true"/>
          <p:nvPr/>
        </p:nvSpPr>
        <p:spPr>
          <a:xfrm rot="0">
            <a:off x="1631976" y="2081218"/>
            <a:ext cx="8843002" cy="609109"/>
          </a:xfrm>
          <a:prstGeom prst="rect">
            <a:avLst/>
          </a:prstGeom>
        </p:spPr>
        <p:txBody>
          <a:bodyPr anchor="t" rtlCol="false" tIns="0" lIns="0" bIns="0" rIns="0">
            <a:spAutoFit/>
          </a:bodyPr>
          <a:lstStyle/>
          <a:p>
            <a:pPr algn="l">
              <a:lnSpc>
                <a:spcPts val="4925"/>
              </a:lnSpc>
              <a:spcBef>
                <a:spcPct val="0"/>
              </a:spcBef>
            </a:pPr>
            <a:r>
              <a:rPr lang="en-US" sz="3788" spc="75">
                <a:solidFill>
                  <a:srgbClr val="263F6B"/>
                </a:solidFill>
                <a:latin typeface="Montserrat Bold"/>
                <a:ea typeface="Montserrat Bold"/>
                <a:cs typeface="Montserrat Bold"/>
                <a:sym typeface="Montserrat Bold"/>
              </a:rPr>
              <a:t>Đặc điểm chính:</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DAGLBRDfZ7c</dc:identifier>
  <dcterms:modified xsi:type="dcterms:W3CDTF">2011-08-01T06:04:30Z</dcterms:modified>
  <cp:revision>1</cp:revision>
  <dc:title>Blue Modern Company Profile Presentation</dc:title>
</cp:coreProperties>
</file>